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6"/>
  </p:notesMasterIdLst>
  <p:sldIdLst>
    <p:sldId id="256" r:id="rId2"/>
    <p:sldId id="257" r:id="rId3"/>
    <p:sldId id="262" r:id="rId4"/>
    <p:sldId id="258" r:id="rId5"/>
    <p:sldId id="259" r:id="rId6"/>
    <p:sldId id="291" r:id="rId7"/>
    <p:sldId id="292" r:id="rId8"/>
    <p:sldId id="293" r:id="rId9"/>
    <p:sldId id="294" r:id="rId10"/>
    <p:sldId id="295" r:id="rId11"/>
    <p:sldId id="296" r:id="rId12"/>
    <p:sldId id="297" r:id="rId13"/>
    <p:sldId id="298" r:id="rId14"/>
    <p:sldId id="299" r:id="rId15"/>
    <p:sldId id="300" r:id="rId16"/>
    <p:sldId id="301" r:id="rId17"/>
    <p:sldId id="261" r:id="rId18"/>
    <p:sldId id="260" r:id="rId19"/>
    <p:sldId id="284" r:id="rId20"/>
    <p:sldId id="285" r:id="rId21"/>
    <p:sldId id="286" r:id="rId22"/>
    <p:sldId id="287" r:id="rId23"/>
    <p:sldId id="288" r:id="rId24"/>
    <p:sldId id="289" r:id="rId25"/>
    <p:sldId id="263" r:id="rId26"/>
    <p:sldId id="264" r:id="rId27"/>
    <p:sldId id="265" r:id="rId28"/>
    <p:sldId id="267" r:id="rId29"/>
    <p:sldId id="269" r:id="rId30"/>
    <p:sldId id="268" r:id="rId31"/>
    <p:sldId id="270" r:id="rId32"/>
    <p:sldId id="271" r:id="rId33"/>
    <p:sldId id="290" r:id="rId34"/>
    <p:sldId id="272" r:id="rId35"/>
    <p:sldId id="273" r:id="rId36"/>
    <p:sldId id="274" r:id="rId37"/>
    <p:sldId id="275" r:id="rId38"/>
    <p:sldId id="276" r:id="rId39"/>
    <p:sldId id="277" r:id="rId40"/>
    <p:sldId id="279" r:id="rId41"/>
    <p:sldId id="283" r:id="rId42"/>
    <p:sldId id="280" r:id="rId43"/>
    <p:sldId id="281" r:id="rId44"/>
    <p:sldId id="282"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uvik Ghosh" initials="SG" lastIdx="1" clrIdx="0">
    <p:extLst>
      <p:ext uri="{19B8F6BF-5375-455C-9EA6-DF929625EA0E}">
        <p15:presenceInfo xmlns:p15="http://schemas.microsoft.com/office/powerpoint/2012/main" userId="22bfd882fedd46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4645" autoAdjust="0"/>
  </p:normalViewPr>
  <p:slideViewPr>
    <p:cSldViewPr snapToGrid="0">
      <p:cViewPr varScale="1">
        <p:scale>
          <a:sx n="93" d="100"/>
          <a:sy n="93" d="100"/>
        </p:scale>
        <p:origin x="45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8F208B-C8A2-4E2F-BDC2-C816104DA0B6}" type="datetimeFigureOut">
              <a:rPr lang="en-IN" smtClean="0"/>
              <a:t>16-08-2020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D9996B-9FD0-43BF-9CC4-A51FD5031B77}" type="slidenum">
              <a:rPr lang="en-IN" smtClean="0"/>
              <a:t>‹#›</a:t>
            </a:fld>
            <a:endParaRPr lang="en-IN"/>
          </a:p>
        </p:txBody>
      </p:sp>
    </p:spTree>
    <p:extLst>
      <p:ext uri="{BB962C8B-B14F-4D97-AF65-F5344CB8AC3E}">
        <p14:creationId xmlns:p14="http://schemas.microsoft.com/office/powerpoint/2010/main" val="3933805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detect and recognize faces, identify objects, classify human actions in videos, track camera movements, track moving objects, extract 3D models of objects, produce 3D point clouds from stereo cameras, stitch images together to produce a high resolution image of an entire scene, find similar images from an image database, remove red eyes from images taken using flash, follow eye movements, recognize scenery and establish markers to overlay it with augmented reality, etc.</a:t>
            </a:r>
            <a:endParaRPr lang="en-IN" dirty="0"/>
          </a:p>
        </p:txBody>
      </p:sp>
      <p:sp>
        <p:nvSpPr>
          <p:cNvPr id="4" name="Slide Number Placeholder 3"/>
          <p:cNvSpPr>
            <a:spLocks noGrp="1"/>
          </p:cNvSpPr>
          <p:nvPr>
            <p:ph type="sldNum" sz="quarter" idx="5"/>
          </p:nvPr>
        </p:nvSpPr>
        <p:spPr/>
        <p:txBody>
          <a:bodyPr/>
          <a:lstStyle/>
          <a:p>
            <a:fld id="{98D9996B-9FD0-43BF-9CC4-A51FD5031B77}" type="slidenum">
              <a:rPr lang="en-IN" smtClean="0"/>
              <a:t>27</a:t>
            </a:fld>
            <a:endParaRPr lang="en-IN"/>
          </a:p>
        </p:txBody>
      </p:sp>
    </p:spTree>
    <p:extLst>
      <p:ext uri="{BB962C8B-B14F-4D97-AF65-F5344CB8AC3E}">
        <p14:creationId xmlns:p14="http://schemas.microsoft.com/office/powerpoint/2010/main" val="85540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8D9996B-9FD0-43BF-9CC4-A51FD5031B77}" type="slidenum">
              <a:rPr lang="en-IN" smtClean="0"/>
              <a:t>39</a:t>
            </a:fld>
            <a:endParaRPr lang="en-IN"/>
          </a:p>
        </p:txBody>
      </p:sp>
    </p:spTree>
    <p:extLst>
      <p:ext uri="{BB962C8B-B14F-4D97-AF65-F5344CB8AC3E}">
        <p14:creationId xmlns:p14="http://schemas.microsoft.com/office/powerpoint/2010/main" val="33472734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7E0307-B85C-446A-8EF0-0407D435D787}" type="datetimeFigureOut">
              <a:rPr lang="en-US" dirty="0"/>
              <a:t>8/16/2020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D862E7-95FA-4FC4-9EC5-DDBFA8DC7417}" type="datetimeFigureOut">
              <a:rPr lang="en-US" dirty="0"/>
              <a:t>8/16/2020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DB987F2-A784-4F72-BB57-0E9EACDE722E}" type="datetimeFigureOut">
              <a:rPr lang="en-US" dirty="0"/>
              <a:t>8/16/2020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0BBD51E-4B19-444E-85C0-DBD7EB6263F4}" type="datetimeFigureOut">
              <a:rPr lang="en-US" dirty="0"/>
              <a:t>8/16/2020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0D7255A-4AD5-4D3E-9A0A-689DA3BA976C}" type="datetimeFigureOut">
              <a:rPr lang="en-US" dirty="0"/>
              <a:t>8/16/2020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EE0AD15-87AC-45B2-9EE5-8D165AF83CD7}" type="datetimeFigureOut">
              <a:rPr lang="en-US" dirty="0"/>
              <a:t>8/16/2020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FCC40CCD-F0D6-4CC2-A4C8-2D7D0D875F02}" type="datetimeFigureOut">
              <a:rPr lang="en-US" dirty="0"/>
              <a:t>8/16/2020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CFE2CC-454D-4466-AC55-B86DA0A87BAE}" type="datetimeFigureOut">
              <a:rPr lang="en-US" dirty="0"/>
              <a:t>8/16/2020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647B1BF-4039-460D-A637-65428CBD720E}" type="datetimeFigureOut">
              <a:rPr lang="en-US" dirty="0"/>
              <a:t>8/16/2020</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39ACE-9343-4EBE-B5CA-AEA240A1DC53}" type="datetimeFigureOut">
              <a:rPr lang="en-US" dirty="0"/>
              <a:t>8/16/2020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9A00F7B-89C5-4DF7-A309-6263220147D4}" type="datetimeFigureOut">
              <a:rPr lang="en-US" dirty="0"/>
              <a:t>8/16/2020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9C95DE-FD64-4606-AE61-EC1136867CC6}" type="datetimeFigureOut">
              <a:rPr lang="en-US" dirty="0"/>
              <a:t>8/16/2020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EB0BBD-30FE-4CF1-900A-0C45149F8AF8}" type="datetimeFigureOut">
              <a:rPr lang="en-US" dirty="0"/>
              <a:t>8/16/2020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1A5F7F-3E81-4C65-A4D1-CB62D5B9DB91}" type="datetimeFigureOut">
              <a:rPr lang="en-US" dirty="0"/>
              <a:t>8/16/2020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77ECC86-1672-4627-AEFE-EC5485C73905}" type="datetimeFigureOut">
              <a:rPr lang="en-US" dirty="0"/>
              <a:t>8/16/2020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DCB01F-D966-4C62-B900-0BE008A90C98}" type="datetimeFigureOut">
              <a:rPr lang="en-US" dirty="0"/>
              <a:t>8/16/2020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73A0EA-7DC7-4964-BB97-B173EF3B859A}" type="datetimeFigureOut">
              <a:rPr lang="en-US" dirty="0"/>
              <a:t>8/16/2020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0EF52CC-F3D9-41D4-BCE4-C208E61A3F31}" type="datetimeFigureOut">
              <a:rPr lang="en-US" dirty="0"/>
              <a:t>8/16/2020</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pyimagesearch.com/2017/04/03/facial-landmarks-dlib-opencv-python/" TargetMode="External"/><Relationship Id="rId2" Type="http://schemas.openxmlformats.org/officeDocument/2006/relationships/hyperlink" Target="https://towardsdatascience.com/cnn-based-face-detector-from-dlib-c3696195e01c" TargetMode="External"/><Relationship Id="rId1" Type="http://schemas.openxmlformats.org/officeDocument/2006/relationships/slideLayout" Target="../slideLayouts/slideLayout2.xml"/><Relationship Id="rId4" Type="http://schemas.openxmlformats.org/officeDocument/2006/relationships/hyperlink" Target="https://www.pyimagesearch.com/2014/11/10/histogram-oriented-gradients-object-detection/"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CE147-8679-418A-B910-632B6E9011A1}"/>
              </a:ext>
            </a:extLst>
          </p:cNvPr>
          <p:cNvSpPr>
            <a:spLocks noGrp="1"/>
          </p:cNvSpPr>
          <p:nvPr>
            <p:ph type="ctrTitle"/>
          </p:nvPr>
        </p:nvSpPr>
        <p:spPr>
          <a:xfrm>
            <a:off x="0" y="2686001"/>
            <a:ext cx="8657479" cy="1373070"/>
          </a:xfrm>
        </p:spPr>
        <p:txBody>
          <a:bodyPr/>
          <a:lstStyle/>
          <a:p>
            <a:r>
              <a:rPr lang="en-US" sz="4400" dirty="0"/>
              <a:t>Introduction to Computer Vision</a:t>
            </a:r>
            <a:endParaRPr lang="en-IN" sz="4400" dirty="0"/>
          </a:p>
        </p:txBody>
      </p:sp>
      <p:sp>
        <p:nvSpPr>
          <p:cNvPr id="3" name="Subtitle 2">
            <a:extLst>
              <a:ext uri="{FF2B5EF4-FFF2-40B4-BE49-F238E27FC236}">
                <a16:creationId xmlns:a16="http://schemas.microsoft.com/office/drawing/2014/main" id="{9D98588D-2936-40B3-A209-91A739D54D18}"/>
              </a:ext>
            </a:extLst>
          </p:cNvPr>
          <p:cNvSpPr>
            <a:spLocks noGrp="1"/>
          </p:cNvSpPr>
          <p:nvPr>
            <p:ph type="subTitle" idx="1"/>
          </p:nvPr>
        </p:nvSpPr>
        <p:spPr/>
        <p:txBody>
          <a:bodyPr/>
          <a:lstStyle/>
          <a:p>
            <a:r>
              <a:rPr lang="en-US" dirty="0"/>
              <a:t>Presented by Souvik Ghosh</a:t>
            </a:r>
            <a:endParaRPr lang="en-IN" dirty="0"/>
          </a:p>
        </p:txBody>
      </p:sp>
    </p:spTree>
    <p:extLst>
      <p:ext uri="{BB962C8B-B14F-4D97-AF65-F5344CB8AC3E}">
        <p14:creationId xmlns:p14="http://schemas.microsoft.com/office/powerpoint/2010/main" val="1494259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FD20A-F577-4012-AF6D-C4E8C450A8C7}"/>
              </a:ext>
            </a:extLst>
          </p:cNvPr>
          <p:cNvSpPr>
            <a:spLocks noGrp="1"/>
          </p:cNvSpPr>
          <p:nvPr>
            <p:ph type="title"/>
          </p:nvPr>
        </p:nvSpPr>
        <p:spPr/>
        <p:txBody>
          <a:bodyPr/>
          <a:lstStyle/>
          <a:p>
            <a:r>
              <a:rPr lang="en-US" dirty="0"/>
              <a:t>Face Detection</a:t>
            </a:r>
            <a:endParaRPr lang="en-IN" dirty="0"/>
          </a:p>
        </p:txBody>
      </p:sp>
      <p:pic>
        <p:nvPicPr>
          <p:cNvPr id="5" name="Content Placeholder 4">
            <a:extLst>
              <a:ext uri="{FF2B5EF4-FFF2-40B4-BE49-F238E27FC236}">
                <a16:creationId xmlns:a16="http://schemas.microsoft.com/office/drawing/2014/main" id="{DC6089AD-D79D-4EFC-82AD-3620219F5679}"/>
              </a:ext>
            </a:extLst>
          </p:cNvPr>
          <p:cNvPicPr>
            <a:picLocks noGrp="1" noChangeAspect="1"/>
          </p:cNvPicPr>
          <p:nvPr>
            <p:ph idx="1"/>
          </p:nvPr>
        </p:nvPicPr>
        <p:blipFill>
          <a:blip r:embed="rId2"/>
          <a:stretch>
            <a:fillRect/>
          </a:stretch>
        </p:blipFill>
        <p:spPr>
          <a:xfrm>
            <a:off x="1384162" y="2336800"/>
            <a:ext cx="8207651" cy="3598863"/>
          </a:xfrm>
        </p:spPr>
      </p:pic>
    </p:spTree>
    <p:extLst>
      <p:ext uri="{BB962C8B-B14F-4D97-AF65-F5344CB8AC3E}">
        <p14:creationId xmlns:p14="http://schemas.microsoft.com/office/powerpoint/2010/main" val="3416443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9029-DB58-4899-B2CF-F94E5B633DE7}"/>
              </a:ext>
            </a:extLst>
          </p:cNvPr>
          <p:cNvSpPr>
            <a:spLocks noGrp="1"/>
          </p:cNvSpPr>
          <p:nvPr>
            <p:ph type="title"/>
          </p:nvPr>
        </p:nvSpPr>
        <p:spPr/>
        <p:txBody>
          <a:bodyPr/>
          <a:lstStyle/>
          <a:p>
            <a:r>
              <a:rPr lang="en-US" dirty="0"/>
              <a:t>3D Shape Reconstruction</a:t>
            </a:r>
            <a:endParaRPr lang="en-IN" dirty="0"/>
          </a:p>
        </p:txBody>
      </p:sp>
      <p:pic>
        <p:nvPicPr>
          <p:cNvPr id="5" name="Content Placeholder 4">
            <a:extLst>
              <a:ext uri="{FF2B5EF4-FFF2-40B4-BE49-F238E27FC236}">
                <a16:creationId xmlns:a16="http://schemas.microsoft.com/office/drawing/2014/main" id="{929C24BE-4940-4BB5-A539-B13AF490E96F}"/>
              </a:ext>
            </a:extLst>
          </p:cNvPr>
          <p:cNvPicPr>
            <a:picLocks noGrp="1" noChangeAspect="1"/>
          </p:cNvPicPr>
          <p:nvPr>
            <p:ph idx="1"/>
          </p:nvPr>
        </p:nvPicPr>
        <p:blipFill>
          <a:blip r:embed="rId2"/>
          <a:stretch>
            <a:fillRect/>
          </a:stretch>
        </p:blipFill>
        <p:spPr>
          <a:xfrm>
            <a:off x="1586022" y="2336800"/>
            <a:ext cx="7803931" cy="3598863"/>
          </a:xfrm>
        </p:spPr>
      </p:pic>
    </p:spTree>
    <p:extLst>
      <p:ext uri="{BB962C8B-B14F-4D97-AF65-F5344CB8AC3E}">
        <p14:creationId xmlns:p14="http://schemas.microsoft.com/office/powerpoint/2010/main" val="1747515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91460-CC96-4508-ABD2-0855ED040CE8}"/>
              </a:ext>
            </a:extLst>
          </p:cNvPr>
          <p:cNvSpPr>
            <a:spLocks noGrp="1"/>
          </p:cNvSpPr>
          <p:nvPr>
            <p:ph type="title"/>
          </p:nvPr>
        </p:nvSpPr>
        <p:spPr/>
        <p:txBody>
          <a:bodyPr/>
          <a:lstStyle/>
          <a:p>
            <a:r>
              <a:rPr lang="en-US" dirty="0"/>
              <a:t>Object Recognition</a:t>
            </a:r>
            <a:endParaRPr lang="en-IN" dirty="0"/>
          </a:p>
        </p:txBody>
      </p:sp>
      <p:pic>
        <p:nvPicPr>
          <p:cNvPr id="5" name="Content Placeholder 4">
            <a:extLst>
              <a:ext uri="{FF2B5EF4-FFF2-40B4-BE49-F238E27FC236}">
                <a16:creationId xmlns:a16="http://schemas.microsoft.com/office/drawing/2014/main" id="{26138AA4-2157-4518-8EB2-F622FD6AEE5F}"/>
              </a:ext>
            </a:extLst>
          </p:cNvPr>
          <p:cNvPicPr>
            <a:picLocks noGrp="1" noChangeAspect="1"/>
          </p:cNvPicPr>
          <p:nvPr>
            <p:ph idx="1"/>
          </p:nvPr>
        </p:nvPicPr>
        <p:blipFill>
          <a:blip r:embed="rId2"/>
          <a:stretch>
            <a:fillRect/>
          </a:stretch>
        </p:blipFill>
        <p:spPr>
          <a:xfrm>
            <a:off x="696913" y="2645569"/>
            <a:ext cx="9582150" cy="2981325"/>
          </a:xfrm>
        </p:spPr>
      </p:pic>
    </p:spTree>
    <p:extLst>
      <p:ext uri="{BB962C8B-B14F-4D97-AF65-F5344CB8AC3E}">
        <p14:creationId xmlns:p14="http://schemas.microsoft.com/office/powerpoint/2010/main" val="28843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BB17-A517-4A34-B68D-DB1DB0E2BBFB}"/>
              </a:ext>
            </a:extLst>
          </p:cNvPr>
          <p:cNvSpPr>
            <a:spLocks noGrp="1"/>
          </p:cNvSpPr>
          <p:nvPr>
            <p:ph type="title"/>
          </p:nvPr>
        </p:nvSpPr>
        <p:spPr/>
        <p:txBody>
          <a:bodyPr/>
          <a:lstStyle/>
          <a:p>
            <a:r>
              <a:rPr lang="en-US" dirty="0"/>
              <a:t>Sports</a:t>
            </a:r>
            <a:endParaRPr lang="en-IN" dirty="0"/>
          </a:p>
        </p:txBody>
      </p:sp>
      <p:pic>
        <p:nvPicPr>
          <p:cNvPr id="5" name="Content Placeholder 4">
            <a:extLst>
              <a:ext uri="{FF2B5EF4-FFF2-40B4-BE49-F238E27FC236}">
                <a16:creationId xmlns:a16="http://schemas.microsoft.com/office/drawing/2014/main" id="{39782AF4-6462-430B-A75B-7B5F18E611F7}"/>
              </a:ext>
            </a:extLst>
          </p:cNvPr>
          <p:cNvPicPr>
            <a:picLocks noGrp="1" noChangeAspect="1"/>
          </p:cNvPicPr>
          <p:nvPr>
            <p:ph idx="1"/>
          </p:nvPr>
        </p:nvPicPr>
        <p:blipFill>
          <a:blip r:embed="rId2"/>
          <a:stretch>
            <a:fillRect/>
          </a:stretch>
        </p:blipFill>
        <p:spPr>
          <a:xfrm>
            <a:off x="3695726" y="2336800"/>
            <a:ext cx="3584524" cy="3598863"/>
          </a:xfrm>
        </p:spPr>
      </p:pic>
      <p:sp>
        <p:nvSpPr>
          <p:cNvPr id="3" name="TextBox 2">
            <a:extLst>
              <a:ext uri="{FF2B5EF4-FFF2-40B4-BE49-F238E27FC236}">
                <a16:creationId xmlns:a16="http://schemas.microsoft.com/office/drawing/2014/main" id="{82187B8D-15F5-4771-A8F9-7CD1E8722F8B}"/>
              </a:ext>
            </a:extLst>
          </p:cNvPr>
          <p:cNvSpPr txBox="1"/>
          <p:nvPr/>
        </p:nvSpPr>
        <p:spPr>
          <a:xfrm>
            <a:off x="3838832" y="6244281"/>
            <a:ext cx="3352800" cy="369332"/>
          </a:xfrm>
          <a:prstGeom prst="rect">
            <a:avLst/>
          </a:prstGeom>
          <a:noFill/>
        </p:spPr>
        <p:txBody>
          <a:bodyPr wrap="square" rtlCol="0">
            <a:spAutoFit/>
          </a:bodyPr>
          <a:lstStyle/>
          <a:p>
            <a:pPr algn="ctr"/>
            <a:r>
              <a:rPr lang="en-US" dirty="0"/>
              <a:t>Hawk Eye Representation</a:t>
            </a:r>
            <a:endParaRPr lang="en-IN" dirty="0"/>
          </a:p>
        </p:txBody>
      </p:sp>
    </p:spTree>
    <p:extLst>
      <p:ext uri="{BB962C8B-B14F-4D97-AF65-F5344CB8AC3E}">
        <p14:creationId xmlns:p14="http://schemas.microsoft.com/office/powerpoint/2010/main" val="1074461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A2D4-ABEB-4AB8-A221-14E52AE623AB}"/>
              </a:ext>
            </a:extLst>
          </p:cNvPr>
          <p:cNvSpPr>
            <a:spLocks noGrp="1"/>
          </p:cNvSpPr>
          <p:nvPr>
            <p:ph type="title"/>
          </p:nvPr>
        </p:nvSpPr>
        <p:spPr/>
        <p:txBody>
          <a:bodyPr/>
          <a:lstStyle/>
          <a:p>
            <a:r>
              <a:rPr lang="en-US" dirty="0"/>
              <a:t>Interactive Games</a:t>
            </a:r>
            <a:endParaRPr lang="en-IN" dirty="0"/>
          </a:p>
        </p:txBody>
      </p:sp>
      <p:pic>
        <p:nvPicPr>
          <p:cNvPr id="5" name="Content Placeholder 4">
            <a:extLst>
              <a:ext uri="{FF2B5EF4-FFF2-40B4-BE49-F238E27FC236}">
                <a16:creationId xmlns:a16="http://schemas.microsoft.com/office/drawing/2014/main" id="{0EFD12CB-3C16-4668-8FD9-599DFBAFEAB8}"/>
              </a:ext>
            </a:extLst>
          </p:cNvPr>
          <p:cNvPicPr>
            <a:picLocks noGrp="1" noChangeAspect="1"/>
          </p:cNvPicPr>
          <p:nvPr>
            <p:ph idx="1"/>
          </p:nvPr>
        </p:nvPicPr>
        <p:blipFill>
          <a:blip r:embed="rId2"/>
          <a:stretch>
            <a:fillRect/>
          </a:stretch>
        </p:blipFill>
        <p:spPr>
          <a:xfrm>
            <a:off x="1313797" y="2336800"/>
            <a:ext cx="8348382" cy="3598863"/>
          </a:xfrm>
        </p:spPr>
      </p:pic>
    </p:spTree>
    <p:extLst>
      <p:ext uri="{BB962C8B-B14F-4D97-AF65-F5344CB8AC3E}">
        <p14:creationId xmlns:p14="http://schemas.microsoft.com/office/powerpoint/2010/main" val="3388251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F0EB9-BDAC-435F-975A-E00DC2E2BF47}"/>
              </a:ext>
            </a:extLst>
          </p:cNvPr>
          <p:cNvSpPr>
            <a:spLocks noGrp="1"/>
          </p:cNvSpPr>
          <p:nvPr>
            <p:ph type="title"/>
          </p:nvPr>
        </p:nvSpPr>
        <p:spPr/>
        <p:txBody>
          <a:bodyPr/>
          <a:lstStyle/>
          <a:p>
            <a:r>
              <a:rPr lang="en-US" dirty="0"/>
              <a:t>Industrial Robots</a:t>
            </a:r>
            <a:endParaRPr lang="en-IN" dirty="0"/>
          </a:p>
        </p:txBody>
      </p:sp>
      <p:pic>
        <p:nvPicPr>
          <p:cNvPr id="5" name="Content Placeholder 4">
            <a:extLst>
              <a:ext uri="{FF2B5EF4-FFF2-40B4-BE49-F238E27FC236}">
                <a16:creationId xmlns:a16="http://schemas.microsoft.com/office/drawing/2014/main" id="{964E1911-2399-4774-95F8-96EE8283C80F}"/>
              </a:ext>
            </a:extLst>
          </p:cNvPr>
          <p:cNvPicPr>
            <a:picLocks noGrp="1" noChangeAspect="1"/>
          </p:cNvPicPr>
          <p:nvPr>
            <p:ph idx="1"/>
          </p:nvPr>
        </p:nvPicPr>
        <p:blipFill>
          <a:blip r:embed="rId2"/>
          <a:stretch>
            <a:fillRect/>
          </a:stretch>
        </p:blipFill>
        <p:spPr>
          <a:xfrm>
            <a:off x="1559165" y="2336800"/>
            <a:ext cx="7857645" cy="3598863"/>
          </a:xfrm>
        </p:spPr>
      </p:pic>
    </p:spTree>
    <p:extLst>
      <p:ext uri="{BB962C8B-B14F-4D97-AF65-F5344CB8AC3E}">
        <p14:creationId xmlns:p14="http://schemas.microsoft.com/office/powerpoint/2010/main" val="1396557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5EC21-5F2C-44C6-893B-6ACC01CEEF5D}"/>
              </a:ext>
            </a:extLst>
          </p:cNvPr>
          <p:cNvSpPr>
            <a:spLocks noGrp="1"/>
          </p:cNvSpPr>
          <p:nvPr>
            <p:ph type="title"/>
          </p:nvPr>
        </p:nvSpPr>
        <p:spPr/>
        <p:txBody>
          <a:bodyPr/>
          <a:lstStyle/>
          <a:p>
            <a:r>
              <a:rPr lang="en-US" dirty="0"/>
              <a:t>Medical Imaging</a:t>
            </a:r>
            <a:endParaRPr lang="en-IN" dirty="0"/>
          </a:p>
        </p:txBody>
      </p:sp>
      <p:pic>
        <p:nvPicPr>
          <p:cNvPr id="5" name="Content Placeholder 4">
            <a:extLst>
              <a:ext uri="{FF2B5EF4-FFF2-40B4-BE49-F238E27FC236}">
                <a16:creationId xmlns:a16="http://schemas.microsoft.com/office/drawing/2014/main" id="{F7956CE3-3205-4C1D-9E3B-D2C0A3B4EEA7}"/>
              </a:ext>
            </a:extLst>
          </p:cNvPr>
          <p:cNvPicPr>
            <a:picLocks noGrp="1" noChangeAspect="1"/>
          </p:cNvPicPr>
          <p:nvPr>
            <p:ph idx="1"/>
          </p:nvPr>
        </p:nvPicPr>
        <p:blipFill>
          <a:blip r:embed="rId2"/>
          <a:stretch>
            <a:fillRect/>
          </a:stretch>
        </p:blipFill>
        <p:spPr>
          <a:xfrm>
            <a:off x="1550770" y="2336800"/>
            <a:ext cx="7874435" cy="3598863"/>
          </a:xfrm>
        </p:spPr>
      </p:pic>
    </p:spTree>
    <p:extLst>
      <p:ext uri="{BB962C8B-B14F-4D97-AF65-F5344CB8AC3E}">
        <p14:creationId xmlns:p14="http://schemas.microsoft.com/office/powerpoint/2010/main" val="155343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17CA1-F181-4900-A4E7-BD95590795C1}"/>
              </a:ext>
            </a:extLst>
          </p:cNvPr>
          <p:cNvSpPr>
            <a:spLocks noGrp="1"/>
          </p:cNvSpPr>
          <p:nvPr>
            <p:ph type="title"/>
          </p:nvPr>
        </p:nvSpPr>
        <p:spPr/>
        <p:txBody>
          <a:bodyPr/>
          <a:lstStyle/>
          <a:p>
            <a:r>
              <a:rPr lang="en-US" dirty="0"/>
              <a:t>How Computer Vision works?</a:t>
            </a:r>
            <a:endParaRPr lang="en-IN" dirty="0"/>
          </a:p>
        </p:txBody>
      </p:sp>
      <p:pic>
        <p:nvPicPr>
          <p:cNvPr id="5" name="Content Placeholder 4">
            <a:extLst>
              <a:ext uri="{FF2B5EF4-FFF2-40B4-BE49-F238E27FC236}">
                <a16:creationId xmlns:a16="http://schemas.microsoft.com/office/drawing/2014/main" id="{1F6F6969-F4B6-4B06-8E22-189A96E9F062}"/>
              </a:ext>
            </a:extLst>
          </p:cNvPr>
          <p:cNvPicPr>
            <a:picLocks noGrp="1" noChangeAspect="1"/>
          </p:cNvPicPr>
          <p:nvPr>
            <p:ph idx="1"/>
          </p:nvPr>
        </p:nvPicPr>
        <p:blipFill>
          <a:blip r:embed="rId2"/>
          <a:stretch>
            <a:fillRect/>
          </a:stretch>
        </p:blipFill>
        <p:spPr>
          <a:xfrm>
            <a:off x="2175714" y="2336800"/>
            <a:ext cx="6624548" cy="3598863"/>
          </a:xfrm>
        </p:spPr>
      </p:pic>
    </p:spTree>
    <p:extLst>
      <p:ext uri="{BB962C8B-B14F-4D97-AF65-F5344CB8AC3E}">
        <p14:creationId xmlns:p14="http://schemas.microsoft.com/office/powerpoint/2010/main" val="3015124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8A6C8-1F17-451D-9363-7C1973B28B3F}"/>
              </a:ext>
            </a:extLst>
          </p:cNvPr>
          <p:cNvSpPr>
            <a:spLocks noGrp="1"/>
          </p:cNvSpPr>
          <p:nvPr>
            <p:ph type="title"/>
          </p:nvPr>
        </p:nvSpPr>
        <p:spPr/>
        <p:txBody>
          <a:bodyPr/>
          <a:lstStyle/>
          <a:p>
            <a:r>
              <a:rPr lang="en-US" dirty="0"/>
              <a:t>Computer Vision System methods</a:t>
            </a:r>
            <a:endParaRPr lang="en-IN" dirty="0"/>
          </a:p>
        </p:txBody>
      </p:sp>
      <p:sp>
        <p:nvSpPr>
          <p:cNvPr id="3" name="Content Placeholder 2">
            <a:extLst>
              <a:ext uri="{FF2B5EF4-FFF2-40B4-BE49-F238E27FC236}">
                <a16:creationId xmlns:a16="http://schemas.microsoft.com/office/drawing/2014/main" id="{4EAB0B17-2E83-41E0-86A5-06D82117474D}"/>
              </a:ext>
            </a:extLst>
          </p:cNvPr>
          <p:cNvSpPr>
            <a:spLocks noGrp="1"/>
          </p:cNvSpPr>
          <p:nvPr>
            <p:ph idx="1"/>
          </p:nvPr>
        </p:nvSpPr>
        <p:spPr/>
        <p:txBody>
          <a:bodyPr/>
          <a:lstStyle/>
          <a:p>
            <a:r>
              <a:rPr lang="en-US" dirty="0"/>
              <a:t>Image Acquisition </a:t>
            </a:r>
          </a:p>
          <a:p>
            <a:r>
              <a:rPr lang="en-US" dirty="0"/>
              <a:t>Pre-processing</a:t>
            </a:r>
          </a:p>
          <a:p>
            <a:r>
              <a:rPr lang="en-US" dirty="0"/>
              <a:t>Feature Extraction </a:t>
            </a:r>
          </a:p>
          <a:p>
            <a:r>
              <a:rPr lang="en-US" dirty="0"/>
              <a:t>Detection and Segmentation</a:t>
            </a:r>
          </a:p>
          <a:p>
            <a:r>
              <a:rPr lang="en-US" dirty="0"/>
              <a:t>Analysis</a:t>
            </a:r>
          </a:p>
          <a:p>
            <a:r>
              <a:rPr lang="en-US" dirty="0"/>
              <a:t>Decision</a:t>
            </a:r>
          </a:p>
        </p:txBody>
      </p:sp>
      <p:pic>
        <p:nvPicPr>
          <p:cNvPr id="5" name="Picture 4">
            <a:extLst>
              <a:ext uri="{FF2B5EF4-FFF2-40B4-BE49-F238E27FC236}">
                <a16:creationId xmlns:a16="http://schemas.microsoft.com/office/drawing/2014/main" id="{1C21A0DD-4B21-4D3D-9069-8AC48EFC3374}"/>
              </a:ext>
            </a:extLst>
          </p:cNvPr>
          <p:cNvPicPr>
            <a:picLocks noChangeAspect="1"/>
          </p:cNvPicPr>
          <p:nvPr/>
        </p:nvPicPr>
        <p:blipFill>
          <a:blip r:embed="rId2"/>
          <a:stretch>
            <a:fillRect/>
          </a:stretch>
        </p:blipFill>
        <p:spPr>
          <a:xfrm>
            <a:off x="4943959" y="2255004"/>
            <a:ext cx="7085308" cy="2587420"/>
          </a:xfrm>
          <a:prstGeom prst="rect">
            <a:avLst/>
          </a:prstGeom>
        </p:spPr>
      </p:pic>
    </p:spTree>
    <p:extLst>
      <p:ext uri="{BB962C8B-B14F-4D97-AF65-F5344CB8AC3E}">
        <p14:creationId xmlns:p14="http://schemas.microsoft.com/office/powerpoint/2010/main" val="3178404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930C8-F491-467F-961D-87B495394340}"/>
              </a:ext>
            </a:extLst>
          </p:cNvPr>
          <p:cNvSpPr>
            <a:spLocks noGrp="1"/>
          </p:cNvSpPr>
          <p:nvPr>
            <p:ph type="title"/>
          </p:nvPr>
        </p:nvSpPr>
        <p:spPr/>
        <p:txBody>
          <a:bodyPr/>
          <a:lstStyle/>
          <a:p>
            <a:r>
              <a:rPr lang="en-US" dirty="0"/>
              <a:t>Image Acquisition</a:t>
            </a:r>
            <a:endParaRPr lang="en-IN" dirty="0"/>
          </a:p>
        </p:txBody>
      </p:sp>
      <p:sp>
        <p:nvSpPr>
          <p:cNvPr id="3" name="Content Placeholder 2">
            <a:extLst>
              <a:ext uri="{FF2B5EF4-FFF2-40B4-BE49-F238E27FC236}">
                <a16:creationId xmlns:a16="http://schemas.microsoft.com/office/drawing/2014/main" id="{B0BA0D43-F1A7-4F81-B027-9F40C0983AD7}"/>
              </a:ext>
            </a:extLst>
          </p:cNvPr>
          <p:cNvSpPr>
            <a:spLocks noGrp="1"/>
          </p:cNvSpPr>
          <p:nvPr>
            <p:ph idx="1"/>
          </p:nvPr>
        </p:nvSpPr>
        <p:spPr/>
        <p:txBody>
          <a:bodyPr/>
          <a:lstStyle/>
          <a:p>
            <a:r>
              <a:rPr lang="en-US" dirty="0"/>
              <a:t>Getting images from various sources like camera feed, video or images.</a:t>
            </a:r>
          </a:p>
          <a:p>
            <a:endParaRPr lang="en-IN" dirty="0"/>
          </a:p>
        </p:txBody>
      </p:sp>
      <p:pic>
        <p:nvPicPr>
          <p:cNvPr id="5" name="Picture 4">
            <a:extLst>
              <a:ext uri="{FF2B5EF4-FFF2-40B4-BE49-F238E27FC236}">
                <a16:creationId xmlns:a16="http://schemas.microsoft.com/office/drawing/2014/main" id="{B2D7F6DA-30E0-44E7-8B46-1FC0EE8EAD30}"/>
              </a:ext>
            </a:extLst>
          </p:cNvPr>
          <p:cNvPicPr>
            <a:picLocks noChangeAspect="1"/>
          </p:cNvPicPr>
          <p:nvPr/>
        </p:nvPicPr>
        <p:blipFill>
          <a:blip r:embed="rId2"/>
          <a:stretch>
            <a:fillRect/>
          </a:stretch>
        </p:blipFill>
        <p:spPr>
          <a:xfrm>
            <a:off x="3644523" y="3196444"/>
            <a:ext cx="3105150" cy="2619375"/>
          </a:xfrm>
          <a:prstGeom prst="rect">
            <a:avLst/>
          </a:prstGeom>
        </p:spPr>
      </p:pic>
    </p:spTree>
    <p:extLst>
      <p:ext uri="{BB962C8B-B14F-4D97-AF65-F5344CB8AC3E}">
        <p14:creationId xmlns:p14="http://schemas.microsoft.com/office/powerpoint/2010/main" val="1075687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70A71-3564-4AF8-AE07-0BFC61FDABE2}"/>
              </a:ext>
            </a:extLst>
          </p:cNvPr>
          <p:cNvSpPr>
            <a:spLocks noGrp="1"/>
          </p:cNvSpPr>
          <p:nvPr>
            <p:ph type="title"/>
          </p:nvPr>
        </p:nvSpPr>
        <p:spPr/>
        <p:txBody>
          <a:bodyPr/>
          <a:lstStyle/>
          <a:p>
            <a:r>
              <a:rPr lang="en-US" dirty="0"/>
              <a:t>Learning Objectives</a:t>
            </a:r>
            <a:endParaRPr lang="en-IN" dirty="0"/>
          </a:p>
        </p:txBody>
      </p:sp>
      <p:sp>
        <p:nvSpPr>
          <p:cNvPr id="3" name="Content Placeholder 2">
            <a:extLst>
              <a:ext uri="{FF2B5EF4-FFF2-40B4-BE49-F238E27FC236}">
                <a16:creationId xmlns:a16="http://schemas.microsoft.com/office/drawing/2014/main" id="{569372DA-679C-4F98-8CD5-2E0AF875BE79}"/>
              </a:ext>
            </a:extLst>
          </p:cNvPr>
          <p:cNvSpPr>
            <a:spLocks noGrp="1"/>
          </p:cNvSpPr>
          <p:nvPr>
            <p:ph idx="1"/>
          </p:nvPr>
        </p:nvSpPr>
        <p:spPr/>
        <p:txBody>
          <a:bodyPr/>
          <a:lstStyle/>
          <a:p>
            <a:r>
              <a:rPr lang="en-US" dirty="0"/>
              <a:t>What is Computer Vision?</a:t>
            </a:r>
          </a:p>
          <a:p>
            <a:r>
              <a:rPr lang="en-US" dirty="0"/>
              <a:t>Applications of Computer Vision.</a:t>
            </a:r>
          </a:p>
          <a:p>
            <a:r>
              <a:rPr lang="en-US" dirty="0"/>
              <a:t>How Computer Vision works?</a:t>
            </a:r>
          </a:p>
          <a:p>
            <a:r>
              <a:rPr lang="en-US" dirty="0"/>
              <a:t>Introduction to OpenCV.</a:t>
            </a:r>
          </a:p>
          <a:p>
            <a:r>
              <a:rPr lang="en-US" dirty="0"/>
              <a:t>Face Detection Algorithm.</a:t>
            </a:r>
          </a:p>
          <a:p>
            <a:pPr marL="0" indent="0">
              <a:buNone/>
            </a:pPr>
            <a:endParaRPr lang="en-US" dirty="0"/>
          </a:p>
          <a:p>
            <a:endParaRPr lang="en-US" dirty="0"/>
          </a:p>
          <a:p>
            <a:endParaRPr lang="en-US" dirty="0"/>
          </a:p>
          <a:p>
            <a:endParaRPr lang="en-IN" dirty="0"/>
          </a:p>
        </p:txBody>
      </p:sp>
    </p:spTree>
    <p:extLst>
      <p:ext uri="{BB962C8B-B14F-4D97-AF65-F5344CB8AC3E}">
        <p14:creationId xmlns:p14="http://schemas.microsoft.com/office/powerpoint/2010/main" val="3217114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4C6DD-7109-4E59-9B21-A5624A064E53}"/>
              </a:ext>
            </a:extLst>
          </p:cNvPr>
          <p:cNvSpPr>
            <a:spLocks noGrp="1"/>
          </p:cNvSpPr>
          <p:nvPr>
            <p:ph type="title"/>
          </p:nvPr>
        </p:nvSpPr>
        <p:spPr/>
        <p:txBody>
          <a:bodyPr/>
          <a:lstStyle/>
          <a:p>
            <a:r>
              <a:rPr lang="en-US" dirty="0"/>
              <a:t>Pre-Processing</a:t>
            </a:r>
            <a:endParaRPr lang="en-IN" dirty="0"/>
          </a:p>
        </p:txBody>
      </p:sp>
      <p:sp>
        <p:nvSpPr>
          <p:cNvPr id="3" name="Content Placeholder 2">
            <a:extLst>
              <a:ext uri="{FF2B5EF4-FFF2-40B4-BE49-F238E27FC236}">
                <a16:creationId xmlns:a16="http://schemas.microsoft.com/office/drawing/2014/main" id="{6A56784E-066F-4789-93AB-FC912F830B17}"/>
              </a:ext>
            </a:extLst>
          </p:cNvPr>
          <p:cNvSpPr>
            <a:spLocks noGrp="1"/>
          </p:cNvSpPr>
          <p:nvPr>
            <p:ph idx="1"/>
          </p:nvPr>
        </p:nvSpPr>
        <p:spPr/>
        <p:txBody>
          <a:bodyPr/>
          <a:lstStyle/>
          <a:p>
            <a:r>
              <a:rPr lang="en-US" dirty="0"/>
              <a:t>Re-sampling in order to assure that the image co-ordinate system is correct.</a:t>
            </a:r>
          </a:p>
          <a:p>
            <a:r>
              <a:rPr lang="en-US" dirty="0"/>
              <a:t>Noise reduction in order to ensure that the sensor doesn’t introduce any false noises.</a:t>
            </a:r>
          </a:p>
          <a:p>
            <a:r>
              <a:rPr lang="en-US" dirty="0"/>
              <a:t>Contrast enhancement in order to ensure that relevant information can be detected.</a:t>
            </a:r>
          </a:p>
          <a:p>
            <a:endParaRPr lang="en-IN" dirty="0"/>
          </a:p>
        </p:txBody>
      </p:sp>
    </p:spTree>
    <p:extLst>
      <p:ext uri="{BB962C8B-B14F-4D97-AF65-F5344CB8AC3E}">
        <p14:creationId xmlns:p14="http://schemas.microsoft.com/office/powerpoint/2010/main" val="1788757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44507-63E6-421A-A010-69FC2AB8D351}"/>
              </a:ext>
            </a:extLst>
          </p:cNvPr>
          <p:cNvSpPr>
            <a:spLocks noGrp="1"/>
          </p:cNvSpPr>
          <p:nvPr>
            <p:ph type="title"/>
          </p:nvPr>
        </p:nvSpPr>
        <p:spPr/>
        <p:txBody>
          <a:bodyPr/>
          <a:lstStyle/>
          <a:p>
            <a:r>
              <a:rPr lang="en-US" dirty="0"/>
              <a:t>Feature Extraction</a:t>
            </a:r>
            <a:endParaRPr lang="en-IN" dirty="0"/>
          </a:p>
        </p:txBody>
      </p:sp>
      <p:sp>
        <p:nvSpPr>
          <p:cNvPr id="3" name="Content Placeholder 2">
            <a:extLst>
              <a:ext uri="{FF2B5EF4-FFF2-40B4-BE49-F238E27FC236}">
                <a16:creationId xmlns:a16="http://schemas.microsoft.com/office/drawing/2014/main" id="{FCEE2CA8-7E0C-46D8-AABE-004E99FE4B2B}"/>
              </a:ext>
            </a:extLst>
          </p:cNvPr>
          <p:cNvSpPr>
            <a:spLocks noGrp="1"/>
          </p:cNvSpPr>
          <p:nvPr>
            <p:ph idx="1"/>
          </p:nvPr>
        </p:nvSpPr>
        <p:spPr/>
        <p:txBody>
          <a:bodyPr/>
          <a:lstStyle/>
          <a:p>
            <a:r>
              <a:rPr lang="en-US" dirty="0"/>
              <a:t>Lines, edges and ridges.</a:t>
            </a:r>
          </a:p>
          <a:p>
            <a:r>
              <a:rPr lang="en-US" dirty="0"/>
              <a:t>Localized interest points like corners, blobs or points. </a:t>
            </a:r>
          </a:p>
          <a:p>
            <a:r>
              <a:rPr lang="en-US" dirty="0"/>
              <a:t>More complex features maybe related to texture, shape or motion.</a:t>
            </a:r>
          </a:p>
          <a:p>
            <a:endParaRPr lang="en-IN" dirty="0"/>
          </a:p>
        </p:txBody>
      </p:sp>
      <p:pic>
        <p:nvPicPr>
          <p:cNvPr id="5" name="Picture 4">
            <a:extLst>
              <a:ext uri="{FF2B5EF4-FFF2-40B4-BE49-F238E27FC236}">
                <a16:creationId xmlns:a16="http://schemas.microsoft.com/office/drawing/2014/main" id="{5A5B542F-4690-4F4F-BA37-F16CF4A1A750}"/>
              </a:ext>
            </a:extLst>
          </p:cNvPr>
          <p:cNvPicPr>
            <a:picLocks noChangeAspect="1"/>
          </p:cNvPicPr>
          <p:nvPr/>
        </p:nvPicPr>
        <p:blipFill>
          <a:blip r:embed="rId2"/>
          <a:stretch>
            <a:fillRect/>
          </a:stretch>
        </p:blipFill>
        <p:spPr>
          <a:xfrm>
            <a:off x="1676719" y="4136531"/>
            <a:ext cx="7621064" cy="2476846"/>
          </a:xfrm>
          <a:prstGeom prst="rect">
            <a:avLst/>
          </a:prstGeom>
        </p:spPr>
      </p:pic>
    </p:spTree>
    <p:extLst>
      <p:ext uri="{BB962C8B-B14F-4D97-AF65-F5344CB8AC3E}">
        <p14:creationId xmlns:p14="http://schemas.microsoft.com/office/powerpoint/2010/main" val="885731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CBE4-2D1F-4CD6-BED9-DFBFFD1441D8}"/>
              </a:ext>
            </a:extLst>
          </p:cNvPr>
          <p:cNvSpPr>
            <a:spLocks noGrp="1"/>
          </p:cNvSpPr>
          <p:nvPr>
            <p:ph type="title"/>
          </p:nvPr>
        </p:nvSpPr>
        <p:spPr/>
        <p:txBody>
          <a:bodyPr/>
          <a:lstStyle/>
          <a:p>
            <a:r>
              <a:rPr lang="en-US" dirty="0"/>
              <a:t>Detection and Segmentation</a:t>
            </a:r>
            <a:endParaRPr lang="en-IN" dirty="0"/>
          </a:p>
        </p:txBody>
      </p:sp>
      <p:sp>
        <p:nvSpPr>
          <p:cNvPr id="3" name="Content Placeholder 2">
            <a:extLst>
              <a:ext uri="{FF2B5EF4-FFF2-40B4-BE49-F238E27FC236}">
                <a16:creationId xmlns:a16="http://schemas.microsoft.com/office/drawing/2014/main" id="{6EA8DE36-BE8F-4FD7-915D-BBB781C7D938}"/>
              </a:ext>
            </a:extLst>
          </p:cNvPr>
          <p:cNvSpPr>
            <a:spLocks noGrp="1"/>
          </p:cNvSpPr>
          <p:nvPr>
            <p:ph idx="1"/>
          </p:nvPr>
        </p:nvSpPr>
        <p:spPr/>
        <p:txBody>
          <a:bodyPr/>
          <a:lstStyle/>
          <a:p>
            <a:r>
              <a:rPr lang="en-US" dirty="0"/>
              <a:t>At some point in the processing a decision is made about which image points or regions of the image are relevant for further processing. </a:t>
            </a:r>
          </a:p>
          <a:p>
            <a:r>
              <a:rPr lang="en-US" dirty="0"/>
              <a:t>Selection of a specific set of interest points.</a:t>
            </a:r>
          </a:p>
          <a:p>
            <a:r>
              <a:rPr lang="en-US" dirty="0"/>
              <a:t>Segmentation of one or multiple image regions which contain a specific object of interest.</a:t>
            </a:r>
          </a:p>
          <a:p>
            <a:endParaRPr lang="en-IN" dirty="0"/>
          </a:p>
        </p:txBody>
      </p:sp>
      <p:pic>
        <p:nvPicPr>
          <p:cNvPr id="5" name="Picture 4">
            <a:extLst>
              <a:ext uri="{FF2B5EF4-FFF2-40B4-BE49-F238E27FC236}">
                <a16:creationId xmlns:a16="http://schemas.microsoft.com/office/drawing/2014/main" id="{CD8B099B-A4BF-4B41-B80D-4E1E93E581EE}"/>
              </a:ext>
            </a:extLst>
          </p:cNvPr>
          <p:cNvPicPr>
            <a:picLocks noChangeAspect="1"/>
          </p:cNvPicPr>
          <p:nvPr/>
        </p:nvPicPr>
        <p:blipFill>
          <a:blip r:embed="rId2"/>
          <a:stretch>
            <a:fillRect/>
          </a:stretch>
        </p:blipFill>
        <p:spPr>
          <a:xfrm>
            <a:off x="2471980" y="4622563"/>
            <a:ext cx="6214820" cy="1902223"/>
          </a:xfrm>
          <a:prstGeom prst="rect">
            <a:avLst/>
          </a:prstGeom>
        </p:spPr>
      </p:pic>
    </p:spTree>
    <p:extLst>
      <p:ext uri="{BB962C8B-B14F-4D97-AF65-F5344CB8AC3E}">
        <p14:creationId xmlns:p14="http://schemas.microsoft.com/office/powerpoint/2010/main" val="3607644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B1E8D-1C5B-4552-A732-81F0C1EFE099}"/>
              </a:ext>
            </a:extLst>
          </p:cNvPr>
          <p:cNvSpPr>
            <a:spLocks noGrp="1"/>
          </p:cNvSpPr>
          <p:nvPr>
            <p:ph type="title"/>
          </p:nvPr>
        </p:nvSpPr>
        <p:spPr/>
        <p:txBody>
          <a:bodyPr/>
          <a:lstStyle/>
          <a:p>
            <a:r>
              <a:rPr lang="en-US" dirty="0"/>
              <a:t>Analysis</a:t>
            </a:r>
            <a:endParaRPr lang="en-IN" dirty="0"/>
          </a:p>
        </p:txBody>
      </p:sp>
      <p:sp>
        <p:nvSpPr>
          <p:cNvPr id="3" name="Content Placeholder 2">
            <a:extLst>
              <a:ext uri="{FF2B5EF4-FFF2-40B4-BE49-F238E27FC236}">
                <a16:creationId xmlns:a16="http://schemas.microsoft.com/office/drawing/2014/main" id="{DA63CA7A-CF89-499F-9976-B33B7E7C1F9E}"/>
              </a:ext>
            </a:extLst>
          </p:cNvPr>
          <p:cNvSpPr>
            <a:spLocks noGrp="1"/>
          </p:cNvSpPr>
          <p:nvPr>
            <p:ph idx="1"/>
          </p:nvPr>
        </p:nvSpPr>
        <p:spPr/>
        <p:txBody>
          <a:bodyPr/>
          <a:lstStyle/>
          <a:p>
            <a:r>
              <a:rPr lang="en-US" dirty="0"/>
              <a:t>Verification that the data satisfy model-based and application specific assumptions.</a:t>
            </a:r>
          </a:p>
          <a:p>
            <a:r>
              <a:rPr lang="en-US" dirty="0"/>
              <a:t>Image recognition: classifying a detected object into different categories. </a:t>
            </a:r>
          </a:p>
          <a:p>
            <a:r>
              <a:rPr lang="en-US" dirty="0"/>
              <a:t>Image registration: comparing and combining two different views of the same object.</a:t>
            </a:r>
          </a:p>
          <a:p>
            <a:endParaRPr lang="en-IN" dirty="0"/>
          </a:p>
        </p:txBody>
      </p:sp>
    </p:spTree>
    <p:extLst>
      <p:ext uri="{BB962C8B-B14F-4D97-AF65-F5344CB8AC3E}">
        <p14:creationId xmlns:p14="http://schemas.microsoft.com/office/powerpoint/2010/main" val="595509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67E6-C778-4EA8-8F1C-3DE949D4C297}"/>
              </a:ext>
            </a:extLst>
          </p:cNvPr>
          <p:cNvSpPr>
            <a:spLocks noGrp="1"/>
          </p:cNvSpPr>
          <p:nvPr>
            <p:ph type="title"/>
          </p:nvPr>
        </p:nvSpPr>
        <p:spPr/>
        <p:txBody>
          <a:bodyPr/>
          <a:lstStyle/>
          <a:p>
            <a:r>
              <a:rPr lang="en-US" dirty="0"/>
              <a:t>Decision</a:t>
            </a:r>
            <a:endParaRPr lang="en-IN" dirty="0"/>
          </a:p>
        </p:txBody>
      </p:sp>
      <p:sp>
        <p:nvSpPr>
          <p:cNvPr id="3" name="Content Placeholder 2">
            <a:extLst>
              <a:ext uri="{FF2B5EF4-FFF2-40B4-BE49-F238E27FC236}">
                <a16:creationId xmlns:a16="http://schemas.microsoft.com/office/drawing/2014/main" id="{0512BD35-2A14-4927-A8AB-5B6D909BF665}"/>
              </a:ext>
            </a:extLst>
          </p:cNvPr>
          <p:cNvSpPr>
            <a:spLocks noGrp="1"/>
          </p:cNvSpPr>
          <p:nvPr>
            <p:ph idx="1"/>
          </p:nvPr>
        </p:nvSpPr>
        <p:spPr/>
        <p:txBody>
          <a:bodyPr/>
          <a:lstStyle/>
          <a:p>
            <a:r>
              <a:rPr lang="en-IN" dirty="0"/>
              <a:t>Pass/fail on automatic inspection applications.</a:t>
            </a:r>
          </a:p>
          <a:p>
            <a:r>
              <a:rPr lang="en-US" dirty="0"/>
              <a:t>Match / no-match in recognition applications.</a:t>
            </a:r>
          </a:p>
          <a:p>
            <a:r>
              <a:rPr lang="en-US" dirty="0"/>
              <a:t>Flag for further human review in medical, military, security and recognition applications.</a:t>
            </a:r>
            <a:endParaRPr lang="en-IN" dirty="0"/>
          </a:p>
        </p:txBody>
      </p:sp>
    </p:spTree>
    <p:extLst>
      <p:ext uri="{BB962C8B-B14F-4D97-AF65-F5344CB8AC3E}">
        <p14:creationId xmlns:p14="http://schemas.microsoft.com/office/powerpoint/2010/main" val="1905100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A55AE-B424-4C12-A1D4-FF3263D380B4}"/>
              </a:ext>
            </a:extLst>
          </p:cNvPr>
          <p:cNvSpPr>
            <a:spLocks noGrp="1"/>
          </p:cNvSpPr>
          <p:nvPr>
            <p:ph type="title"/>
          </p:nvPr>
        </p:nvSpPr>
        <p:spPr/>
        <p:txBody>
          <a:bodyPr/>
          <a:lstStyle/>
          <a:p>
            <a:r>
              <a:rPr lang="en-US" dirty="0"/>
              <a:t>Continued</a:t>
            </a:r>
            <a:endParaRPr lang="en-IN" dirty="0"/>
          </a:p>
        </p:txBody>
      </p:sp>
      <p:sp>
        <p:nvSpPr>
          <p:cNvPr id="3" name="Content Placeholder 2">
            <a:extLst>
              <a:ext uri="{FF2B5EF4-FFF2-40B4-BE49-F238E27FC236}">
                <a16:creationId xmlns:a16="http://schemas.microsoft.com/office/drawing/2014/main" id="{E541DD20-A032-4349-8DAB-A1BD2A0280AB}"/>
              </a:ext>
            </a:extLst>
          </p:cNvPr>
          <p:cNvSpPr>
            <a:spLocks noGrp="1"/>
          </p:cNvSpPr>
          <p:nvPr>
            <p:ph idx="1"/>
          </p:nvPr>
        </p:nvSpPr>
        <p:spPr/>
        <p:txBody>
          <a:bodyPr/>
          <a:lstStyle/>
          <a:p>
            <a:r>
              <a:rPr lang="en-US" dirty="0"/>
              <a:t>Since, we will do an exercise on Face Detection, so we will cover some details about how Face Detection Algorithm works, but before that we will talk a little bit about OpenCV.</a:t>
            </a:r>
            <a:endParaRPr lang="en-IN" dirty="0"/>
          </a:p>
        </p:txBody>
      </p:sp>
    </p:spTree>
    <p:extLst>
      <p:ext uri="{BB962C8B-B14F-4D97-AF65-F5344CB8AC3E}">
        <p14:creationId xmlns:p14="http://schemas.microsoft.com/office/powerpoint/2010/main" val="1228886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E4A9E-77EC-4DC9-9F1C-DAA8BE53C348}"/>
              </a:ext>
            </a:extLst>
          </p:cNvPr>
          <p:cNvSpPr>
            <a:spLocks noGrp="1"/>
          </p:cNvSpPr>
          <p:nvPr>
            <p:ph type="title"/>
          </p:nvPr>
        </p:nvSpPr>
        <p:spPr/>
        <p:txBody>
          <a:bodyPr/>
          <a:lstStyle/>
          <a:p>
            <a:r>
              <a:rPr lang="en-US" dirty="0"/>
              <a:t>What is OpenCV?</a:t>
            </a:r>
            <a:endParaRPr lang="en-IN" dirty="0"/>
          </a:p>
        </p:txBody>
      </p:sp>
      <p:sp>
        <p:nvSpPr>
          <p:cNvPr id="3" name="Content Placeholder 2">
            <a:extLst>
              <a:ext uri="{FF2B5EF4-FFF2-40B4-BE49-F238E27FC236}">
                <a16:creationId xmlns:a16="http://schemas.microsoft.com/office/drawing/2014/main" id="{FC13F068-8AB7-4F87-9363-2DF401C8733E}"/>
              </a:ext>
            </a:extLst>
          </p:cNvPr>
          <p:cNvSpPr>
            <a:spLocks noGrp="1"/>
          </p:cNvSpPr>
          <p:nvPr>
            <p:ph idx="1"/>
          </p:nvPr>
        </p:nvSpPr>
        <p:spPr/>
        <p:txBody>
          <a:bodyPr/>
          <a:lstStyle/>
          <a:p>
            <a:r>
              <a:rPr lang="en-US" dirty="0"/>
              <a:t>It is a cross-platform library using which we can develop real-time Computer Vision applications.</a:t>
            </a:r>
          </a:p>
          <a:p>
            <a:r>
              <a:rPr lang="en-US" dirty="0"/>
              <a:t>It is open-sourced and available freely for academic and commercial use. </a:t>
            </a:r>
          </a:p>
          <a:p>
            <a:r>
              <a:rPr lang="en-US" dirty="0"/>
              <a:t>It is a highly optimized library with focus on real-time applications.</a:t>
            </a:r>
          </a:p>
          <a:p>
            <a:r>
              <a:rPr lang="en-US" dirty="0"/>
              <a:t>It has C++, Java, Python and MATLAB interfaces support. </a:t>
            </a:r>
          </a:p>
          <a:p>
            <a:r>
              <a:rPr lang="en-US" dirty="0"/>
              <a:t>It was written natively on C++. </a:t>
            </a:r>
            <a:endParaRPr lang="en-IN" dirty="0"/>
          </a:p>
        </p:txBody>
      </p:sp>
      <p:pic>
        <p:nvPicPr>
          <p:cNvPr id="5" name="Picture 4">
            <a:extLst>
              <a:ext uri="{FF2B5EF4-FFF2-40B4-BE49-F238E27FC236}">
                <a16:creationId xmlns:a16="http://schemas.microsoft.com/office/drawing/2014/main" id="{09E523A3-9CD2-4420-80A7-00DE00C9DBE2}"/>
              </a:ext>
            </a:extLst>
          </p:cNvPr>
          <p:cNvPicPr>
            <a:picLocks noChangeAspect="1"/>
          </p:cNvPicPr>
          <p:nvPr/>
        </p:nvPicPr>
        <p:blipFill>
          <a:blip r:embed="rId2"/>
          <a:stretch>
            <a:fillRect/>
          </a:stretch>
        </p:blipFill>
        <p:spPr>
          <a:xfrm>
            <a:off x="9255380" y="2890234"/>
            <a:ext cx="2077603" cy="1517009"/>
          </a:xfrm>
          <a:prstGeom prst="rect">
            <a:avLst/>
          </a:prstGeom>
        </p:spPr>
      </p:pic>
      <p:pic>
        <p:nvPicPr>
          <p:cNvPr id="7" name="Picture 6">
            <a:extLst>
              <a:ext uri="{FF2B5EF4-FFF2-40B4-BE49-F238E27FC236}">
                <a16:creationId xmlns:a16="http://schemas.microsoft.com/office/drawing/2014/main" id="{90A9257F-E001-437E-8D45-01109CB072CD}"/>
              </a:ext>
            </a:extLst>
          </p:cNvPr>
          <p:cNvPicPr>
            <a:picLocks noChangeAspect="1"/>
          </p:cNvPicPr>
          <p:nvPr/>
        </p:nvPicPr>
        <p:blipFill>
          <a:blip r:embed="rId3"/>
          <a:stretch>
            <a:fillRect/>
          </a:stretch>
        </p:blipFill>
        <p:spPr>
          <a:xfrm>
            <a:off x="9255380" y="4577486"/>
            <a:ext cx="2077603" cy="1771650"/>
          </a:xfrm>
          <a:prstGeom prst="rect">
            <a:avLst/>
          </a:prstGeom>
        </p:spPr>
      </p:pic>
      <p:pic>
        <p:nvPicPr>
          <p:cNvPr id="9" name="Picture 8">
            <a:extLst>
              <a:ext uri="{FF2B5EF4-FFF2-40B4-BE49-F238E27FC236}">
                <a16:creationId xmlns:a16="http://schemas.microsoft.com/office/drawing/2014/main" id="{78BE8E16-1489-4254-B3DC-19D78DD316AB}"/>
              </a:ext>
            </a:extLst>
          </p:cNvPr>
          <p:cNvPicPr>
            <a:picLocks noChangeAspect="1"/>
          </p:cNvPicPr>
          <p:nvPr/>
        </p:nvPicPr>
        <p:blipFill>
          <a:blip r:embed="rId4"/>
          <a:stretch>
            <a:fillRect/>
          </a:stretch>
        </p:blipFill>
        <p:spPr>
          <a:xfrm>
            <a:off x="6853236" y="5058344"/>
            <a:ext cx="2143125" cy="1771650"/>
          </a:xfrm>
          <a:prstGeom prst="rect">
            <a:avLst/>
          </a:prstGeom>
        </p:spPr>
      </p:pic>
      <p:pic>
        <p:nvPicPr>
          <p:cNvPr id="11" name="Picture 10">
            <a:extLst>
              <a:ext uri="{FF2B5EF4-FFF2-40B4-BE49-F238E27FC236}">
                <a16:creationId xmlns:a16="http://schemas.microsoft.com/office/drawing/2014/main" id="{7EBBAB17-65A3-40D4-8585-55E99A4FAC26}"/>
              </a:ext>
            </a:extLst>
          </p:cNvPr>
          <p:cNvPicPr>
            <a:picLocks noChangeAspect="1"/>
          </p:cNvPicPr>
          <p:nvPr/>
        </p:nvPicPr>
        <p:blipFill>
          <a:blip r:embed="rId5"/>
          <a:stretch>
            <a:fillRect/>
          </a:stretch>
        </p:blipFill>
        <p:spPr>
          <a:xfrm>
            <a:off x="3530605" y="5504616"/>
            <a:ext cx="2874491" cy="1276093"/>
          </a:xfrm>
          <a:prstGeom prst="rect">
            <a:avLst/>
          </a:prstGeom>
        </p:spPr>
      </p:pic>
    </p:spTree>
    <p:extLst>
      <p:ext uri="{BB962C8B-B14F-4D97-AF65-F5344CB8AC3E}">
        <p14:creationId xmlns:p14="http://schemas.microsoft.com/office/powerpoint/2010/main" val="1353097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712B3-A728-4294-8DA1-CCFA8043B5EF}"/>
              </a:ext>
            </a:extLst>
          </p:cNvPr>
          <p:cNvSpPr>
            <a:spLocks noGrp="1"/>
          </p:cNvSpPr>
          <p:nvPr>
            <p:ph type="title"/>
          </p:nvPr>
        </p:nvSpPr>
        <p:spPr/>
        <p:txBody>
          <a:bodyPr/>
          <a:lstStyle/>
          <a:p>
            <a:r>
              <a:rPr lang="en-US" dirty="0"/>
              <a:t>Why OpenCV?</a:t>
            </a:r>
            <a:endParaRPr lang="en-IN" dirty="0"/>
          </a:p>
        </p:txBody>
      </p:sp>
      <p:sp>
        <p:nvSpPr>
          <p:cNvPr id="3" name="Content Placeholder 2">
            <a:extLst>
              <a:ext uri="{FF2B5EF4-FFF2-40B4-BE49-F238E27FC236}">
                <a16:creationId xmlns:a16="http://schemas.microsoft.com/office/drawing/2014/main" id="{BE3D7DE8-B43F-43C5-9AC9-F028DE2BD997}"/>
              </a:ext>
            </a:extLst>
          </p:cNvPr>
          <p:cNvSpPr>
            <a:spLocks noGrp="1"/>
          </p:cNvSpPr>
          <p:nvPr>
            <p:ph idx="1"/>
          </p:nvPr>
        </p:nvSpPr>
        <p:spPr/>
        <p:txBody>
          <a:bodyPr>
            <a:normAutofit/>
          </a:bodyPr>
          <a:lstStyle/>
          <a:p>
            <a:r>
              <a:rPr lang="en-US" dirty="0"/>
              <a:t>The library has more than </a:t>
            </a:r>
            <a:r>
              <a:rPr lang="en-US" b="1" dirty="0"/>
              <a:t>2500 optimized algorithms.</a:t>
            </a:r>
            <a:r>
              <a:rPr lang="en-IN" b="1" dirty="0"/>
              <a:t> </a:t>
            </a:r>
          </a:p>
          <a:p>
            <a:r>
              <a:rPr lang="en-US" dirty="0"/>
              <a:t>Faster Processing Time. </a:t>
            </a:r>
          </a:p>
          <a:p>
            <a:r>
              <a:rPr lang="en-US" dirty="0"/>
              <a:t>Easy to use and understand. </a:t>
            </a:r>
          </a:p>
          <a:p>
            <a:r>
              <a:rPr lang="en-US" dirty="0"/>
              <a:t>Cross Platform. </a:t>
            </a:r>
          </a:p>
          <a:p>
            <a:pPr marL="0" indent="0">
              <a:buNone/>
            </a:pPr>
            <a:endParaRPr lang="en-US" dirty="0"/>
          </a:p>
        </p:txBody>
      </p:sp>
    </p:spTree>
    <p:extLst>
      <p:ext uri="{BB962C8B-B14F-4D97-AF65-F5344CB8AC3E}">
        <p14:creationId xmlns:p14="http://schemas.microsoft.com/office/powerpoint/2010/main" val="812787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36373-63CF-4758-9C28-603EBE567176}"/>
              </a:ext>
            </a:extLst>
          </p:cNvPr>
          <p:cNvSpPr>
            <a:spLocks noGrp="1"/>
          </p:cNvSpPr>
          <p:nvPr>
            <p:ph type="title"/>
          </p:nvPr>
        </p:nvSpPr>
        <p:spPr/>
        <p:txBody>
          <a:bodyPr/>
          <a:lstStyle/>
          <a:p>
            <a:r>
              <a:rPr lang="en-US" dirty="0"/>
              <a:t>Continued</a:t>
            </a:r>
            <a:endParaRPr lang="en-IN" dirty="0"/>
          </a:p>
        </p:txBody>
      </p:sp>
      <p:sp>
        <p:nvSpPr>
          <p:cNvPr id="3" name="Content Placeholder 2">
            <a:extLst>
              <a:ext uri="{FF2B5EF4-FFF2-40B4-BE49-F238E27FC236}">
                <a16:creationId xmlns:a16="http://schemas.microsoft.com/office/drawing/2014/main" id="{20111D75-87BB-44E8-B96A-86766F4A91F4}"/>
              </a:ext>
            </a:extLst>
          </p:cNvPr>
          <p:cNvSpPr>
            <a:spLocks noGrp="1"/>
          </p:cNvSpPr>
          <p:nvPr>
            <p:ph idx="1"/>
          </p:nvPr>
        </p:nvSpPr>
        <p:spPr/>
        <p:txBody>
          <a:bodyPr/>
          <a:lstStyle/>
          <a:p>
            <a:r>
              <a:rPr lang="en-US" dirty="0"/>
              <a:t>Since, now we know about the OpenCV library and its uses, we will now proceed towards Face Detection Algorithms. </a:t>
            </a:r>
            <a:endParaRPr lang="en-IN" dirty="0"/>
          </a:p>
        </p:txBody>
      </p:sp>
    </p:spTree>
    <p:extLst>
      <p:ext uri="{BB962C8B-B14F-4D97-AF65-F5344CB8AC3E}">
        <p14:creationId xmlns:p14="http://schemas.microsoft.com/office/powerpoint/2010/main" val="1162641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8B650-9B1D-467C-B454-B494609064C1}"/>
              </a:ext>
            </a:extLst>
          </p:cNvPr>
          <p:cNvSpPr>
            <a:spLocks noGrp="1"/>
          </p:cNvSpPr>
          <p:nvPr>
            <p:ph type="title"/>
          </p:nvPr>
        </p:nvSpPr>
        <p:spPr/>
        <p:txBody>
          <a:bodyPr/>
          <a:lstStyle/>
          <a:p>
            <a:r>
              <a:rPr lang="en-US" dirty="0"/>
              <a:t>Face Detection vs Face Recognition</a:t>
            </a:r>
            <a:endParaRPr lang="en-IN" dirty="0"/>
          </a:p>
        </p:txBody>
      </p:sp>
      <p:sp>
        <p:nvSpPr>
          <p:cNvPr id="3" name="Content Placeholder 2">
            <a:extLst>
              <a:ext uri="{FF2B5EF4-FFF2-40B4-BE49-F238E27FC236}">
                <a16:creationId xmlns:a16="http://schemas.microsoft.com/office/drawing/2014/main" id="{AD7EC8F2-0C9E-4E3E-9BF8-7012D99B0F3D}"/>
              </a:ext>
            </a:extLst>
          </p:cNvPr>
          <p:cNvSpPr>
            <a:spLocks noGrp="1"/>
          </p:cNvSpPr>
          <p:nvPr>
            <p:ph idx="1"/>
          </p:nvPr>
        </p:nvSpPr>
        <p:spPr/>
        <p:txBody>
          <a:bodyPr/>
          <a:lstStyle/>
          <a:p>
            <a:r>
              <a:rPr lang="en-US" b="1" dirty="0"/>
              <a:t>Face detection</a:t>
            </a:r>
            <a:r>
              <a:rPr lang="en-US" dirty="0"/>
              <a:t> just means that a system is able to identify that there is a human </a:t>
            </a:r>
            <a:r>
              <a:rPr lang="en-US" b="1" dirty="0"/>
              <a:t>face</a:t>
            </a:r>
            <a:r>
              <a:rPr lang="en-US" dirty="0"/>
              <a:t> present in an image or video. </a:t>
            </a:r>
            <a:r>
              <a:rPr lang="en-US" b="1" dirty="0"/>
              <a:t>Face recognition</a:t>
            </a:r>
            <a:r>
              <a:rPr lang="en-US" dirty="0"/>
              <a:t> can confirm identity.</a:t>
            </a:r>
          </a:p>
          <a:p>
            <a:endParaRPr lang="en-IN" dirty="0"/>
          </a:p>
        </p:txBody>
      </p:sp>
      <p:pic>
        <p:nvPicPr>
          <p:cNvPr id="5" name="Picture 4">
            <a:extLst>
              <a:ext uri="{FF2B5EF4-FFF2-40B4-BE49-F238E27FC236}">
                <a16:creationId xmlns:a16="http://schemas.microsoft.com/office/drawing/2014/main" id="{6E13E2DF-735B-4F13-BC7C-98235ED9C370}"/>
              </a:ext>
            </a:extLst>
          </p:cNvPr>
          <p:cNvPicPr>
            <a:picLocks noChangeAspect="1"/>
          </p:cNvPicPr>
          <p:nvPr/>
        </p:nvPicPr>
        <p:blipFill>
          <a:blip r:embed="rId2"/>
          <a:stretch>
            <a:fillRect/>
          </a:stretch>
        </p:blipFill>
        <p:spPr>
          <a:xfrm>
            <a:off x="1000287" y="3568080"/>
            <a:ext cx="9525000" cy="3038475"/>
          </a:xfrm>
          <a:prstGeom prst="rect">
            <a:avLst/>
          </a:prstGeom>
        </p:spPr>
      </p:pic>
    </p:spTree>
    <p:extLst>
      <p:ext uri="{BB962C8B-B14F-4D97-AF65-F5344CB8AC3E}">
        <p14:creationId xmlns:p14="http://schemas.microsoft.com/office/powerpoint/2010/main" val="3480989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E0B81-DEEF-47AC-A909-0723A4B2EADE}"/>
              </a:ext>
            </a:extLst>
          </p:cNvPr>
          <p:cNvSpPr>
            <a:spLocks noGrp="1"/>
          </p:cNvSpPr>
          <p:nvPr>
            <p:ph type="title"/>
          </p:nvPr>
        </p:nvSpPr>
        <p:spPr/>
        <p:txBody>
          <a:bodyPr/>
          <a:lstStyle/>
          <a:p>
            <a:r>
              <a:rPr lang="en-US" dirty="0"/>
              <a:t>Task to be done </a:t>
            </a:r>
            <a:endParaRPr lang="en-IN" dirty="0"/>
          </a:p>
        </p:txBody>
      </p:sp>
      <p:sp>
        <p:nvSpPr>
          <p:cNvPr id="3" name="Content Placeholder 2">
            <a:extLst>
              <a:ext uri="{FF2B5EF4-FFF2-40B4-BE49-F238E27FC236}">
                <a16:creationId xmlns:a16="http://schemas.microsoft.com/office/drawing/2014/main" id="{43B01982-EBFA-4909-85E3-6D7F022A4E9F}"/>
              </a:ext>
            </a:extLst>
          </p:cNvPr>
          <p:cNvSpPr>
            <a:spLocks noGrp="1"/>
          </p:cNvSpPr>
          <p:nvPr>
            <p:ph idx="1"/>
          </p:nvPr>
        </p:nvSpPr>
        <p:spPr/>
        <p:txBody>
          <a:bodyPr>
            <a:normAutofit/>
          </a:bodyPr>
          <a:lstStyle/>
          <a:p>
            <a:pPr marL="0" indent="0">
              <a:buNone/>
            </a:pPr>
            <a:r>
              <a:rPr lang="en-US" sz="4400" dirty="0"/>
              <a:t>Face Detection in images using </a:t>
            </a:r>
            <a:r>
              <a:rPr lang="en-US" sz="4400" dirty="0" err="1"/>
              <a:t>Dlib</a:t>
            </a:r>
            <a:endParaRPr lang="en-IN" sz="4400" dirty="0"/>
          </a:p>
        </p:txBody>
      </p:sp>
    </p:spTree>
    <p:extLst>
      <p:ext uri="{BB962C8B-B14F-4D97-AF65-F5344CB8AC3E}">
        <p14:creationId xmlns:p14="http://schemas.microsoft.com/office/powerpoint/2010/main" val="923525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F7A30-7FF4-4FAB-9AAC-FD19118BC346}"/>
              </a:ext>
            </a:extLst>
          </p:cNvPr>
          <p:cNvSpPr>
            <a:spLocks noGrp="1"/>
          </p:cNvSpPr>
          <p:nvPr>
            <p:ph type="title"/>
          </p:nvPr>
        </p:nvSpPr>
        <p:spPr/>
        <p:txBody>
          <a:bodyPr/>
          <a:lstStyle/>
          <a:p>
            <a:r>
              <a:rPr lang="en-US" dirty="0"/>
              <a:t>Face Detection using </a:t>
            </a:r>
            <a:r>
              <a:rPr lang="en-US" dirty="0" err="1"/>
              <a:t>Dlib</a:t>
            </a:r>
            <a:endParaRPr lang="en-IN" dirty="0"/>
          </a:p>
        </p:txBody>
      </p:sp>
      <p:sp>
        <p:nvSpPr>
          <p:cNvPr id="3" name="Content Placeholder 2">
            <a:extLst>
              <a:ext uri="{FF2B5EF4-FFF2-40B4-BE49-F238E27FC236}">
                <a16:creationId xmlns:a16="http://schemas.microsoft.com/office/drawing/2014/main" id="{D7B96F5D-AC0B-4A93-9207-96D293CCC6B4}"/>
              </a:ext>
            </a:extLst>
          </p:cNvPr>
          <p:cNvSpPr>
            <a:spLocks noGrp="1"/>
          </p:cNvSpPr>
          <p:nvPr>
            <p:ph idx="1"/>
          </p:nvPr>
        </p:nvSpPr>
        <p:spPr/>
        <p:txBody>
          <a:bodyPr/>
          <a:lstStyle/>
          <a:p>
            <a:r>
              <a:rPr lang="en-US" dirty="0"/>
              <a:t> </a:t>
            </a:r>
            <a:r>
              <a:rPr lang="en-US" b="1" dirty="0" err="1"/>
              <a:t>dlib</a:t>
            </a:r>
            <a:r>
              <a:rPr lang="en-US" dirty="0"/>
              <a:t> is </a:t>
            </a:r>
            <a:r>
              <a:rPr lang="en-US" i="1" dirty="0"/>
              <a:t>a toolkit for making real world machine learning and data analysis applications in C++.</a:t>
            </a:r>
          </a:p>
          <a:p>
            <a:r>
              <a:rPr lang="en-US" dirty="0"/>
              <a:t>While the library is originally written in C++, it has good, easy to use Python bindings.</a:t>
            </a:r>
          </a:p>
          <a:p>
            <a:r>
              <a:rPr lang="en-US" dirty="0" err="1"/>
              <a:t>dlib</a:t>
            </a:r>
            <a:r>
              <a:rPr lang="en-US" dirty="0"/>
              <a:t> has an inbuilt </a:t>
            </a:r>
            <a:r>
              <a:rPr lang="en-US" b="1" dirty="0"/>
              <a:t>H.O.G + Linear SVM Object Detector </a:t>
            </a:r>
            <a:r>
              <a:rPr lang="en-US" dirty="0"/>
              <a:t>specifically designed for the task of face detection.</a:t>
            </a:r>
            <a:br>
              <a:rPr lang="en-US" dirty="0"/>
            </a:br>
            <a:r>
              <a:rPr lang="en-US" i="1" dirty="0"/>
              <a:t> </a:t>
            </a:r>
            <a:endParaRPr lang="en-IN" dirty="0"/>
          </a:p>
        </p:txBody>
      </p:sp>
    </p:spTree>
    <p:extLst>
      <p:ext uri="{BB962C8B-B14F-4D97-AF65-F5344CB8AC3E}">
        <p14:creationId xmlns:p14="http://schemas.microsoft.com/office/powerpoint/2010/main" val="1548394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4804-3911-4BCB-A61D-74E6CA9163E0}"/>
              </a:ext>
            </a:extLst>
          </p:cNvPr>
          <p:cNvSpPr>
            <a:spLocks noGrp="1"/>
          </p:cNvSpPr>
          <p:nvPr>
            <p:ph type="title"/>
          </p:nvPr>
        </p:nvSpPr>
        <p:spPr/>
        <p:txBody>
          <a:bodyPr/>
          <a:lstStyle/>
          <a:p>
            <a:r>
              <a:rPr lang="en-US" dirty="0"/>
              <a:t>Histogram of Oriented Gradients(H.O.G) </a:t>
            </a:r>
            <a:endParaRPr lang="en-IN" dirty="0"/>
          </a:p>
        </p:txBody>
      </p:sp>
      <p:pic>
        <p:nvPicPr>
          <p:cNvPr id="5" name="Content Placeholder 4">
            <a:extLst>
              <a:ext uri="{FF2B5EF4-FFF2-40B4-BE49-F238E27FC236}">
                <a16:creationId xmlns:a16="http://schemas.microsoft.com/office/drawing/2014/main" id="{A10DDB4A-F810-4256-A277-77F6B0491EC7}"/>
              </a:ext>
            </a:extLst>
          </p:cNvPr>
          <p:cNvPicPr>
            <a:picLocks noGrp="1" noChangeAspect="1"/>
          </p:cNvPicPr>
          <p:nvPr>
            <p:ph idx="1"/>
          </p:nvPr>
        </p:nvPicPr>
        <p:blipFill>
          <a:blip r:embed="rId2"/>
          <a:stretch>
            <a:fillRect/>
          </a:stretch>
        </p:blipFill>
        <p:spPr>
          <a:xfrm>
            <a:off x="1599033" y="2972123"/>
            <a:ext cx="8334375" cy="2324100"/>
          </a:xfrm>
        </p:spPr>
      </p:pic>
    </p:spTree>
    <p:extLst>
      <p:ext uri="{BB962C8B-B14F-4D97-AF65-F5344CB8AC3E}">
        <p14:creationId xmlns:p14="http://schemas.microsoft.com/office/powerpoint/2010/main" val="1181788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85D93-A69F-4AEB-9673-428E54BE2548}"/>
              </a:ext>
            </a:extLst>
          </p:cNvPr>
          <p:cNvSpPr>
            <a:spLocks noGrp="1"/>
          </p:cNvSpPr>
          <p:nvPr>
            <p:ph type="title"/>
          </p:nvPr>
        </p:nvSpPr>
        <p:spPr/>
        <p:txBody>
          <a:bodyPr/>
          <a:lstStyle/>
          <a:p>
            <a:r>
              <a:rPr lang="en-US" dirty="0"/>
              <a:t>H.O.G Continued</a:t>
            </a:r>
            <a:endParaRPr lang="en-IN" dirty="0"/>
          </a:p>
        </p:txBody>
      </p:sp>
      <p:sp>
        <p:nvSpPr>
          <p:cNvPr id="3" name="Content Placeholder 2">
            <a:extLst>
              <a:ext uri="{FF2B5EF4-FFF2-40B4-BE49-F238E27FC236}">
                <a16:creationId xmlns:a16="http://schemas.microsoft.com/office/drawing/2014/main" id="{98D4BF39-547A-4853-B569-DE7582A862AD}"/>
              </a:ext>
            </a:extLst>
          </p:cNvPr>
          <p:cNvSpPr>
            <a:spLocks noGrp="1"/>
          </p:cNvSpPr>
          <p:nvPr>
            <p:ph idx="1"/>
          </p:nvPr>
        </p:nvSpPr>
        <p:spPr/>
        <p:txBody>
          <a:bodyPr/>
          <a:lstStyle/>
          <a:p>
            <a:r>
              <a:rPr lang="en-US" dirty="0"/>
              <a:t>When you step from left to right pixel by pixel, you will find that after some steps, there is a sudden change in the pixel value </a:t>
            </a:r>
            <a:r>
              <a:rPr lang="en-US" dirty="0" err="1"/>
              <a:t>i.e</a:t>
            </a:r>
            <a:r>
              <a:rPr lang="en-US" dirty="0"/>
              <a:t>, from a black lower pixel number to a white higher pixel number. This sudden change in the color is called a gradient and going from a darker tone to a lighter tone is called a </a:t>
            </a:r>
            <a:r>
              <a:rPr lang="en-US" b="1" dirty="0"/>
              <a:t>positive gradient </a:t>
            </a:r>
            <a:r>
              <a:rPr lang="en-US" dirty="0"/>
              <a:t>and vice versa. Going from left to right gives us the </a:t>
            </a:r>
            <a:r>
              <a:rPr lang="en-US" b="1" dirty="0"/>
              <a:t>horizontal gradient </a:t>
            </a:r>
            <a:r>
              <a:rPr lang="en-US" dirty="0"/>
              <a:t>and as expected going from top to down gives a </a:t>
            </a:r>
            <a:r>
              <a:rPr lang="en-US" b="1" dirty="0"/>
              <a:t>vertical gradient.</a:t>
            </a:r>
            <a:endParaRPr lang="en-IN" b="1" dirty="0"/>
          </a:p>
        </p:txBody>
      </p:sp>
    </p:spTree>
    <p:extLst>
      <p:ext uri="{BB962C8B-B14F-4D97-AF65-F5344CB8AC3E}">
        <p14:creationId xmlns:p14="http://schemas.microsoft.com/office/powerpoint/2010/main" val="2609897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E7773-9012-4BBF-A3A9-085C36DC9742}"/>
              </a:ext>
            </a:extLst>
          </p:cNvPr>
          <p:cNvSpPr>
            <a:spLocks noGrp="1"/>
          </p:cNvSpPr>
          <p:nvPr>
            <p:ph type="title"/>
          </p:nvPr>
        </p:nvSpPr>
        <p:spPr/>
        <p:txBody>
          <a:bodyPr/>
          <a:lstStyle/>
          <a:p>
            <a:r>
              <a:rPr lang="en-US" dirty="0"/>
              <a:t>H.O.G. Continued</a:t>
            </a:r>
            <a:endParaRPr lang="en-IN" dirty="0"/>
          </a:p>
        </p:txBody>
      </p:sp>
      <p:pic>
        <p:nvPicPr>
          <p:cNvPr id="5" name="Content Placeholder 4">
            <a:extLst>
              <a:ext uri="{FF2B5EF4-FFF2-40B4-BE49-F238E27FC236}">
                <a16:creationId xmlns:a16="http://schemas.microsoft.com/office/drawing/2014/main" id="{07C57E0C-3391-48D9-B9DC-C7A2B862B15F}"/>
              </a:ext>
            </a:extLst>
          </p:cNvPr>
          <p:cNvPicPr>
            <a:picLocks noGrp="1" noChangeAspect="1"/>
          </p:cNvPicPr>
          <p:nvPr>
            <p:ph idx="1"/>
          </p:nvPr>
        </p:nvPicPr>
        <p:blipFill>
          <a:blip r:embed="rId2"/>
          <a:stretch>
            <a:fillRect/>
          </a:stretch>
        </p:blipFill>
        <p:spPr>
          <a:xfrm>
            <a:off x="208022" y="2505909"/>
            <a:ext cx="5649081" cy="3598863"/>
          </a:xfrm>
        </p:spPr>
      </p:pic>
      <p:pic>
        <p:nvPicPr>
          <p:cNvPr id="4" name="Picture 3">
            <a:extLst>
              <a:ext uri="{FF2B5EF4-FFF2-40B4-BE49-F238E27FC236}">
                <a16:creationId xmlns:a16="http://schemas.microsoft.com/office/drawing/2014/main" id="{47A82E1B-664D-4A74-BA06-62E39CCAB017}"/>
              </a:ext>
            </a:extLst>
          </p:cNvPr>
          <p:cNvPicPr>
            <a:picLocks noChangeAspect="1"/>
          </p:cNvPicPr>
          <p:nvPr/>
        </p:nvPicPr>
        <p:blipFill>
          <a:blip r:embed="rId3"/>
          <a:stretch>
            <a:fillRect/>
          </a:stretch>
        </p:blipFill>
        <p:spPr>
          <a:xfrm>
            <a:off x="6236043" y="2505910"/>
            <a:ext cx="5849475" cy="3598862"/>
          </a:xfrm>
          <a:prstGeom prst="rect">
            <a:avLst/>
          </a:prstGeom>
        </p:spPr>
      </p:pic>
    </p:spTree>
    <p:extLst>
      <p:ext uri="{BB962C8B-B14F-4D97-AF65-F5344CB8AC3E}">
        <p14:creationId xmlns:p14="http://schemas.microsoft.com/office/powerpoint/2010/main" val="720301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A6C07-13B8-455D-AFFB-330B8FE007E4}"/>
              </a:ext>
            </a:extLst>
          </p:cNvPr>
          <p:cNvSpPr>
            <a:spLocks noGrp="1"/>
          </p:cNvSpPr>
          <p:nvPr>
            <p:ph type="title"/>
          </p:nvPr>
        </p:nvSpPr>
        <p:spPr/>
        <p:txBody>
          <a:bodyPr/>
          <a:lstStyle/>
          <a:p>
            <a:r>
              <a:rPr lang="en-US" dirty="0"/>
              <a:t>How H.O.G Works?</a:t>
            </a:r>
            <a:endParaRPr lang="en-IN" dirty="0"/>
          </a:p>
        </p:txBody>
      </p:sp>
      <p:sp>
        <p:nvSpPr>
          <p:cNvPr id="3" name="Content Placeholder 2">
            <a:extLst>
              <a:ext uri="{FF2B5EF4-FFF2-40B4-BE49-F238E27FC236}">
                <a16:creationId xmlns:a16="http://schemas.microsoft.com/office/drawing/2014/main" id="{28248D42-F4FB-4196-99CC-F8186FAA2065}"/>
              </a:ext>
            </a:extLst>
          </p:cNvPr>
          <p:cNvSpPr>
            <a:spLocks noGrp="1"/>
          </p:cNvSpPr>
          <p:nvPr>
            <p:ph idx="1"/>
          </p:nvPr>
        </p:nvSpPr>
        <p:spPr/>
        <p:txBody>
          <a:bodyPr/>
          <a:lstStyle/>
          <a:p>
            <a:r>
              <a:rPr lang="en-US" dirty="0"/>
              <a:t>HOG works with something called a </a:t>
            </a:r>
            <a:r>
              <a:rPr lang="en-US" b="1" dirty="0"/>
              <a:t>block </a:t>
            </a:r>
            <a:r>
              <a:rPr lang="en-US" dirty="0"/>
              <a:t>which is similar to a sliding window. A block is considered as a pixel grid in which gradients are constituted from the magnitude and direction of change in the intensities of the pixel within the block.</a:t>
            </a:r>
          </a:p>
          <a:p>
            <a:endParaRPr lang="en-US" dirty="0"/>
          </a:p>
          <a:p>
            <a:r>
              <a:rPr lang="en-US" b="1" dirty="0"/>
              <a:t>NOTE: </a:t>
            </a:r>
            <a:r>
              <a:rPr lang="en-US" dirty="0"/>
              <a:t>H.O.G works only with Gray Scale Images. </a:t>
            </a:r>
            <a:endParaRPr lang="en-IN" dirty="0"/>
          </a:p>
        </p:txBody>
      </p:sp>
    </p:spTree>
    <p:extLst>
      <p:ext uri="{BB962C8B-B14F-4D97-AF65-F5344CB8AC3E}">
        <p14:creationId xmlns:p14="http://schemas.microsoft.com/office/powerpoint/2010/main" val="134713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185D5-119C-43F2-AC6D-7376C8DB95FD}"/>
              </a:ext>
            </a:extLst>
          </p:cNvPr>
          <p:cNvSpPr>
            <a:spLocks noGrp="1"/>
          </p:cNvSpPr>
          <p:nvPr>
            <p:ph type="title"/>
          </p:nvPr>
        </p:nvSpPr>
        <p:spPr/>
        <p:txBody>
          <a:bodyPr/>
          <a:lstStyle/>
          <a:p>
            <a:r>
              <a:rPr lang="en-US" dirty="0"/>
              <a:t>How H.O.G Works?(Continued)</a:t>
            </a:r>
            <a:endParaRPr lang="en-IN" dirty="0"/>
          </a:p>
        </p:txBody>
      </p:sp>
      <p:sp>
        <p:nvSpPr>
          <p:cNvPr id="3" name="Content Placeholder 2">
            <a:extLst>
              <a:ext uri="{FF2B5EF4-FFF2-40B4-BE49-F238E27FC236}">
                <a16:creationId xmlns:a16="http://schemas.microsoft.com/office/drawing/2014/main" id="{D83F5A23-13E5-469C-8FB8-DC91976E4DBC}"/>
              </a:ext>
            </a:extLst>
          </p:cNvPr>
          <p:cNvSpPr>
            <a:spLocks noGrp="1"/>
          </p:cNvSpPr>
          <p:nvPr>
            <p:ph idx="1"/>
          </p:nvPr>
        </p:nvSpPr>
        <p:spPr/>
        <p:txBody>
          <a:bodyPr/>
          <a:lstStyle/>
          <a:p>
            <a:r>
              <a:rPr lang="en-US" dirty="0"/>
              <a:t> Example of the sliding a window approach, where we slide a window from left-to-right and top-to-bottom. </a:t>
            </a:r>
          </a:p>
          <a:p>
            <a:endParaRPr lang="en-IN" dirty="0"/>
          </a:p>
        </p:txBody>
      </p:sp>
      <p:pic>
        <p:nvPicPr>
          <p:cNvPr id="5" name="Picture 4">
            <a:extLst>
              <a:ext uri="{FF2B5EF4-FFF2-40B4-BE49-F238E27FC236}">
                <a16:creationId xmlns:a16="http://schemas.microsoft.com/office/drawing/2014/main" id="{0E73B6AC-F417-45E1-8CE6-F04258A9C27A}"/>
              </a:ext>
            </a:extLst>
          </p:cNvPr>
          <p:cNvPicPr>
            <a:picLocks noChangeAspect="1"/>
          </p:cNvPicPr>
          <p:nvPr/>
        </p:nvPicPr>
        <p:blipFill>
          <a:blip r:embed="rId2"/>
          <a:stretch>
            <a:fillRect/>
          </a:stretch>
        </p:blipFill>
        <p:spPr>
          <a:xfrm>
            <a:off x="4368790" y="3074879"/>
            <a:ext cx="2438400" cy="3590925"/>
          </a:xfrm>
          <a:prstGeom prst="rect">
            <a:avLst/>
          </a:prstGeom>
        </p:spPr>
      </p:pic>
    </p:spTree>
    <p:extLst>
      <p:ext uri="{BB962C8B-B14F-4D97-AF65-F5344CB8AC3E}">
        <p14:creationId xmlns:p14="http://schemas.microsoft.com/office/powerpoint/2010/main" val="1803640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7EFB1-CA99-4E96-9F6C-4084A4809824}"/>
              </a:ext>
            </a:extLst>
          </p:cNvPr>
          <p:cNvSpPr>
            <a:spLocks noGrp="1"/>
          </p:cNvSpPr>
          <p:nvPr>
            <p:ph type="title"/>
          </p:nvPr>
        </p:nvSpPr>
        <p:spPr/>
        <p:txBody>
          <a:bodyPr/>
          <a:lstStyle/>
          <a:p>
            <a:r>
              <a:rPr lang="en-US" dirty="0"/>
              <a:t>How H.O.G Works?(Continued)</a:t>
            </a:r>
            <a:endParaRPr lang="en-IN" dirty="0"/>
          </a:p>
        </p:txBody>
      </p:sp>
      <p:sp>
        <p:nvSpPr>
          <p:cNvPr id="3" name="Content Placeholder 2">
            <a:extLst>
              <a:ext uri="{FF2B5EF4-FFF2-40B4-BE49-F238E27FC236}">
                <a16:creationId xmlns:a16="http://schemas.microsoft.com/office/drawing/2014/main" id="{B83D42F1-C80E-463E-B499-ED4C5A753326}"/>
              </a:ext>
            </a:extLst>
          </p:cNvPr>
          <p:cNvSpPr>
            <a:spLocks noGrp="1"/>
          </p:cNvSpPr>
          <p:nvPr>
            <p:ph idx="1"/>
          </p:nvPr>
        </p:nvSpPr>
        <p:spPr>
          <a:xfrm>
            <a:off x="680321" y="2336873"/>
            <a:ext cx="9613861" cy="4238098"/>
          </a:xfrm>
        </p:spPr>
        <p:txBody>
          <a:bodyPr>
            <a:normAutofit/>
          </a:bodyPr>
          <a:lstStyle/>
          <a:p>
            <a:r>
              <a:rPr lang="en-US" dirty="0"/>
              <a:t>Now, for our input image, this sliding window technique will be applied and for each window, the SVM(Support Vector Machine) classifier will be applied. </a:t>
            </a:r>
          </a:p>
          <a:p>
            <a:r>
              <a:rPr lang="en-US" dirty="0"/>
              <a:t>If the classifier incorrectly classifies a given window as an object, then that classification will be regarded as </a:t>
            </a:r>
            <a:r>
              <a:rPr lang="en-US" b="1" dirty="0"/>
              <a:t>false-positive</a:t>
            </a:r>
            <a:r>
              <a:rPr lang="en-US" dirty="0"/>
              <a:t> and will be given a very low probability value. This approach is called </a:t>
            </a:r>
            <a:r>
              <a:rPr lang="en-US" b="1" dirty="0"/>
              <a:t>negative-hard mining.</a:t>
            </a:r>
          </a:p>
          <a:p>
            <a:r>
              <a:rPr lang="en-US" dirty="0"/>
              <a:t>After, the entire image is covered by the sliding window, the window with the highest probability is kept. </a:t>
            </a:r>
          </a:p>
          <a:p>
            <a:r>
              <a:rPr lang="en-US" dirty="0"/>
              <a:t>We will apply </a:t>
            </a:r>
            <a:r>
              <a:rPr lang="en-US" b="1" dirty="0"/>
              <a:t>Non Max Suppression(NMS) </a:t>
            </a:r>
            <a:r>
              <a:rPr lang="en-US" dirty="0"/>
              <a:t>to remove the redundant bounding boxes.</a:t>
            </a:r>
          </a:p>
          <a:p>
            <a:endParaRPr lang="en-IN" dirty="0"/>
          </a:p>
        </p:txBody>
      </p:sp>
      <p:pic>
        <p:nvPicPr>
          <p:cNvPr id="5" name="Picture 4">
            <a:extLst>
              <a:ext uri="{FF2B5EF4-FFF2-40B4-BE49-F238E27FC236}">
                <a16:creationId xmlns:a16="http://schemas.microsoft.com/office/drawing/2014/main" id="{089E1351-6190-4031-8C30-1EDC6BD99C2C}"/>
              </a:ext>
            </a:extLst>
          </p:cNvPr>
          <p:cNvPicPr>
            <a:picLocks noChangeAspect="1"/>
          </p:cNvPicPr>
          <p:nvPr/>
        </p:nvPicPr>
        <p:blipFill>
          <a:blip r:embed="rId2"/>
          <a:stretch>
            <a:fillRect/>
          </a:stretch>
        </p:blipFill>
        <p:spPr>
          <a:xfrm>
            <a:off x="10294182" y="2336873"/>
            <a:ext cx="1733792" cy="4010585"/>
          </a:xfrm>
          <a:prstGeom prst="rect">
            <a:avLst/>
          </a:prstGeom>
        </p:spPr>
      </p:pic>
    </p:spTree>
    <p:extLst>
      <p:ext uri="{BB962C8B-B14F-4D97-AF65-F5344CB8AC3E}">
        <p14:creationId xmlns:p14="http://schemas.microsoft.com/office/powerpoint/2010/main" val="33082636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5C6E6-60A1-4C17-8510-987BEBD2B5F9}"/>
              </a:ext>
            </a:extLst>
          </p:cNvPr>
          <p:cNvSpPr>
            <a:spLocks noGrp="1"/>
          </p:cNvSpPr>
          <p:nvPr>
            <p:ph type="title"/>
          </p:nvPr>
        </p:nvSpPr>
        <p:spPr/>
        <p:txBody>
          <a:bodyPr/>
          <a:lstStyle/>
          <a:p>
            <a:r>
              <a:rPr lang="en-US" dirty="0"/>
              <a:t>How H.O.G. Works?(Continued)</a:t>
            </a:r>
            <a:endParaRPr lang="en-IN" dirty="0"/>
          </a:p>
        </p:txBody>
      </p:sp>
      <p:pic>
        <p:nvPicPr>
          <p:cNvPr id="5" name="Content Placeholder 4">
            <a:extLst>
              <a:ext uri="{FF2B5EF4-FFF2-40B4-BE49-F238E27FC236}">
                <a16:creationId xmlns:a16="http://schemas.microsoft.com/office/drawing/2014/main" id="{9C2D4D1B-A4D9-4A71-951F-31846104B468}"/>
              </a:ext>
            </a:extLst>
          </p:cNvPr>
          <p:cNvPicPr>
            <a:picLocks noGrp="1" noChangeAspect="1"/>
          </p:cNvPicPr>
          <p:nvPr>
            <p:ph idx="1"/>
          </p:nvPr>
        </p:nvPicPr>
        <p:blipFill>
          <a:blip r:embed="rId2"/>
          <a:stretch>
            <a:fillRect/>
          </a:stretch>
        </p:blipFill>
        <p:spPr>
          <a:xfrm>
            <a:off x="3348028" y="2555326"/>
            <a:ext cx="5077416" cy="2834269"/>
          </a:xfrm>
        </p:spPr>
      </p:pic>
    </p:spTree>
    <p:extLst>
      <p:ext uri="{BB962C8B-B14F-4D97-AF65-F5344CB8AC3E}">
        <p14:creationId xmlns:p14="http://schemas.microsoft.com/office/powerpoint/2010/main" val="2291988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66BBC-FF9C-4372-BE6F-D037F254810C}"/>
              </a:ext>
            </a:extLst>
          </p:cNvPr>
          <p:cNvSpPr>
            <a:spLocks noGrp="1"/>
          </p:cNvSpPr>
          <p:nvPr>
            <p:ph type="title"/>
          </p:nvPr>
        </p:nvSpPr>
        <p:spPr/>
        <p:txBody>
          <a:bodyPr/>
          <a:lstStyle/>
          <a:p>
            <a:r>
              <a:rPr lang="en-US" dirty="0"/>
              <a:t>Confused?</a:t>
            </a:r>
            <a:endParaRPr lang="en-IN" dirty="0"/>
          </a:p>
        </p:txBody>
      </p:sp>
      <p:sp>
        <p:nvSpPr>
          <p:cNvPr id="3" name="Content Placeholder 2">
            <a:extLst>
              <a:ext uri="{FF2B5EF4-FFF2-40B4-BE49-F238E27FC236}">
                <a16:creationId xmlns:a16="http://schemas.microsoft.com/office/drawing/2014/main" id="{4620447B-2A14-46B6-A3BB-23DD2E3F72FD}"/>
              </a:ext>
            </a:extLst>
          </p:cNvPr>
          <p:cNvSpPr>
            <a:spLocks noGrp="1"/>
          </p:cNvSpPr>
          <p:nvPr>
            <p:ph idx="1"/>
          </p:nvPr>
        </p:nvSpPr>
        <p:spPr/>
        <p:txBody>
          <a:bodyPr/>
          <a:lstStyle/>
          <a:p>
            <a:r>
              <a:rPr lang="en-US" dirty="0"/>
              <a:t>We don’t need to worry about all these, the frontal face detector present inside </a:t>
            </a:r>
            <a:r>
              <a:rPr lang="en-US" dirty="0" err="1"/>
              <a:t>dlib</a:t>
            </a:r>
            <a:r>
              <a:rPr lang="en-US" dirty="0"/>
              <a:t> will handle all these. We just need to load the detector in our code. </a:t>
            </a:r>
          </a:p>
          <a:p>
            <a:r>
              <a:rPr lang="en-US" dirty="0"/>
              <a:t>The detector returns a </a:t>
            </a:r>
            <a:r>
              <a:rPr lang="en-US" b="1" dirty="0"/>
              <a:t>rectangle</a:t>
            </a:r>
            <a:r>
              <a:rPr lang="en-US" dirty="0"/>
              <a:t> object that comprises of all the co-ordinates of the sliding window having the highest probability.</a:t>
            </a:r>
          </a:p>
          <a:p>
            <a:r>
              <a:rPr lang="en-US" dirty="0"/>
              <a:t>This rectangle object will be sent to a function </a:t>
            </a:r>
            <a:r>
              <a:rPr lang="en-US" b="1" dirty="0" err="1"/>
              <a:t>rect_to_bb</a:t>
            </a:r>
            <a:r>
              <a:rPr lang="en-US" b="1" dirty="0"/>
              <a:t>(</a:t>
            </a:r>
            <a:r>
              <a:rPr lang="en-US" b="1" dirty="0" err="1"/>
              <a:t>rect</a:t>
            </a:r>
            <a:r>
              <a:rPr lang="en-US" b="1" dirty="0"/>
              <a:t>), </a:t>
            </a:r>
            <a:r>
              <a:rPr lang="en-US" dirty="0"/>
              <a:t>that extracts the (x, y) coordinates and the height and width of the rectangle which will help us to draw the bounding box. </a:t>
            </a:r>
          </a:p>
        </p:txBody>
      </p:sp>
    </p:spTree>
    <p:extLst>
      <p:ext uri="{BB962C8B-B14F-4D97-AF65-F5344CB8AC3E}">
        <p14:creationId xmlns:p14="http://schemas.microsoft.com/office/powerpoint/2010/main" val="2311634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80888-4D2B-4803-B84D-19AF8FAC030C}"/>
              </a:ext>
            </a:extLst>
          </p:cNvPr>
          <p:cNvSpPr>
            <a:spLocks noGrp="1"/>
          </p:cNvSpPr>
          <p:nvPr>
            <p:ph type="title"/>
          </p:nvPr>
        </p:nvSpPr>
        <p:spPr/>
        <p:txBody>
          <a:bodyPr/>
          <a:lstStyle/>
          <a:p>
            <a:r>
              <a:rPr lang="en-US" dirty="0"/>
              <a:t>Drawing the Bounding Box </a:t>
            </a:r>
            <a:endParaRPr lang="en-IN" dirty="0"/>
          </a:p>
        </p:txBody>
      </p:sp>
      <p:sp>
        <p:nvSpPr>
          <p:cNvPr id="3" name="Content Placeholder 2">
            <a:extLst>
              <a:ext uri="{FF2B5EF4-FFF2-40B4-BE49-F238E27FC236}">
                <a16:creationId xmlns:a16="http://schemas.microsoft.com/office/drawing/2014/main" id="{2CC7D6BD-3AF0-4E7C-8047-6D84FF0FC75B}"/>
              </a:ext>
            </a:extLst>
          </p:cNvPr>
          <p:cNvSpPr>
            <a:spLocks noGrp="1"/>
          </p:cNvSpPr>
          <p:nvPr>
            <p:ph idx="1"/>
          </p:nvPr>
        </p:nvSpPr>
        <p:spPr/>
        <p:txBody>
          <a:bodyPr>
            <a:normAutofit/>
          </a:bodyPr>
          <a:lstStyle/>
          <a:p>
            <a:r>
              <a:rPr lang="en-US" dirty="0"/>
              <a:t>This </a:t>
            </a:r>
            <a:r>
              <a:rPr lang="en-US" b="1" dirty="0" err="1"/>
              <a:t>rect_to_bb</a:t>
            </a:r>
            <a:r>
              <a:rPr lang="en-US" b="1" dirty="0"/>
              <a:t>(rectangle) </a:t>
            </a:r>
            <a:r>
              <a:rPr lang="en-US" dirty="0"/>
              <a:t>function is present in the </a:t>
            </a:r>
            <a:r>
              <a:rPr lang="en-US" b="1" dirty="0" err="1"/>
              <a:t>imutils</a:t>
            </a:r>
            <a:r>
              <a:rPr lang="en-US" b="1" dirty="0"/>
              <a:t> </a:t>
            </a:r>
            <a:r>
              <a:rPr lang="en-US" dirty="0"/>
              <a:t>library and it looks like this: </a:t>
            </a:r>
          </a:p>
          <a:p>
            <a:endParaRPr lang="en-IN" dirty="0"/>
          </a:p>
        </p:txBody>
      </p:sp>
      <p:pic>
        <p:nvPicPr>
          <p:cNvPr id="5" name="Picture 4">
            <a:extLst>
              <a:ext uri="{FF2B5EF4-FFF2-40B4-BE49-F238E27FC236}">
                <a16:creationId xmlns:a16="http://schemas.microsoft.com/office/drawing/2014/main" id="{AA05C2F5-8D55-4C7C-8DD7-745C5A00EA99}"/>
              </a:ext>
            </a:extLst>
          </p:cNvPr>
          <p:cNvPicPr>
            <a:picLocks noChangeAspect="1"/>
          </p:cNvPicPr>
          <p:nvPr/>
        </p:nvPicPr>
        <p:blipFill>
          <a:blip r:embed="rId3"/>
          <a:stretch>
            <a:fillRect/>
          </a:stretch>
        </p:blipFill>
        <p:spPr>
          <a:xfrm>
            <a:off x="2728457" y="3146839"/>
            <a:ext cx="6392167" cy="3077004"/>
          </a:xfrm>
          <a:prstGeom prst="rect">
            <a:avLst/>
          </a:prstGeom>
        </p:spPr>
      </p:pic>
    </p:spTree>
    <p:extLst>
      <p:ext uri="{BB962C8B-B14F-4D97-AF65-F5344CB8AC3E}">
        <p14:creationId xmlns:p14="http://schemas.microsoft.com/office/powerpoint/2010/main" val="4047446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7F657-421B-4C94-A2B6-04A2EAA23956}"/>
              </a:ext>
            </a:extLst>
          </p:cNvPr>
          <p:cNvSpPr>
            <a:spLocks noGrp="1"/>
          </p:cNvSpPr>
          <p:nvPr>
            <p:ph type="title"/>
          </p:nvPr>
        </p:nvSpPr>
        <p:spPr/>
        <p:txBody>
          <a:bodyPr/>
          <a:lstStyle/>
          <a:p>
            <a:r>
              <a:rPr lang="en-US" dirty="0"/>
              <a:t>What is Computer Vision?</a:t>
            </a:r>
            <a:endParaRPr lang="en-IN" dirty="0"/>
          </a:p>
        </p:txBody>
      </p:sp>
      <p:sp>
        <p:nvSpPr>
          <p:cNvPr id="3" name="Content Placeholder 2">
            <a:extLst>
              <a:ext uri="{FF2B5EF4-FFF2-40B4-BE49-F238E27FC236}">
                <a16:creationId xmlns:a16="http://schemas.microsoft.com/office/drawing/2014/main" id="{829C1AB7-5CF7-4174-822C-5B017CB3F885}"/>
              </a:ext>
            </a:extLst>
          </p:cNvPr>
          <p:cNvSpPr>
            <a:spLocks noGrp="1"/>
          </p:cNvSpPr>
          <p:nvPr>
            <p:ph idx="1"/>
          </p:nvPr>
        </p:nvSpPr>
        <p:spPr/>
        <p:txBody>
          <a:bodyPr/>
          <a:lstStyle/>
          <a:p>
            <a:r>
              <a:rPr lang="en-US" dirty="0"/>
              <a:t>Computer Vision is the field of study focused on the problem of helping computers to see. </a:t>
            </a:r>
          </a:p>
          <a:p>
            <a:r>
              <a:rPr lang="en-US" dirty="0"/>
              <a:t>Thus, the goal is to write programs that can interpret images. </a:t>
            </a:r>
          </a:p>
          <a:p>
            <a:r>
              <a:rPr lang="en-US" dirty="0"/>
              <a:t>The image data can take many forms such as video sequence, depth images, views from multiple cameras etc. </a:t>
            </a:r>
            <a:endParaRPr lang="en-IN" dirty="0"/>
          </a:p>
        </p:txBody>
      </p:sp>
    </p:spTree>
    <p:extLst>
      <p:ext uri="{BB962C8B-B14F-4D97-AF65-F5344CB8AC3E}">
        <p14:creationId xmlns:p14="http://schemas.microsoft.com/office/powerpoint/2010/main" val="20391895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F3A3A-9EEC-4B13-B7A6-8BD183076EBB}"/>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027C133D-FC88-4C94-B6D4-50E6F756102F}"/>
              </a:ext>
            </a:extLst>
          </p:cNvPr>
          <p:cNvSpPr>
            <a:spLocks noGrp="1"/>
          </p:cNvSpPr>
          <p:nvPr>
            <p:ph idx="1"/>
          </p:nvPr>
        </p:nvSpPr>
        <p:spPr/>
        <p:txBody>
          <a:bodyPr/>
          <a:lstStyle/>
          <a:p>
            <a:r>
              <a:rPr lang="en-US" dirty="0"/>
              <a:t>Once the we get the coordinates of the rectangle, we draw it on the original image and the result will look like: </a:t>
            </a:r>
          </a:p>
          <a:p>
            <a:endParaRPr lang="en-IN" dirty="0"/>
          </a:p>
        </p:txBody>
      </p:sp>
      <p:pic>
        <p:nvPicPr>
          <p:cNvPr id="5" name="Picture 4">
            <a:extLst>
              <a:ext uri="{FF2B5EF4-FFF2-40B4-BE49-F238E27FC236}">
                <a16:creationId xmlns:a16="http://schemas.microsoft.com/office/drawing/2014/main" id="{A70B0D0A-B65B-4047-9362-A8125E2F9E10}"/>
              </a:ext>
            </a:extLst>
          </p:cNvPr>
          <p:cNvPicPr>
            <a:picLocks noChangeAspect="1"/>
          </p:cNvPicPr>
          <p:nvPr/>
        </p:nvPicPr>
        <p:blipFill rotWithShape="1">
          <a:blip r:embed="rId2"/>
          <a:srcRect l="-1528" t="17221" r="1528" b="-17221"/>
          <a:stretch/>
        </p:blipFill>
        <p:spPr>
          <a:xfrm>
            <a:off x="1166003" y="3429000"/>
            <a:ext cx="9128179" cy="2609850"/>
          </a:xfrm>
          <a:prstGeom prst="rect">
            <a:avLst/>
          </a:prstGeom>
        </p:spPr>
      </p:pic>
    </p:spTree>
    <p:extLst>
      <p:ext uri="{BB962C8B-B14F-4D97-AF65-F5344CB8AC3E}">
        <p14:creationId xmlns:p14="http://schemas.microsoft.com/office/powerpoint/2010/main" val="12155364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4DF27-0AA8-45A4-A76C-3C00622CBAD2}"/>
              </a:ext>
            </a:extLst>
          </p:cNvPr>
          <p:cNvSpPr>
            <a:spLocks noGrp="1"/>
          </p:cNvSpPr>
          <p:nvPr>
            <p:ph type="ctrTitle"/>
          </p:nvPr>
        </p:nvSpPr>
        <p:spPr/>
        <p:txBody>
          <a:bodyPr/>
          <a:lstStyle/>
          <a:p>
            <a:r>
              <a:rPr lang="en-US" dirty="0"/>
              <a:t>Time to Code!</a:t>
            </a:r>
            <a:endParaRPr lang="en-IN" dirty="0"/>
          </a:p>
        </p:txBody>
      </p:sp>
      <p:sp>
        <p:nvSpPr>
          <p:cNvPr id="3" name="Subtitle 2">
            <a:extLst>
              <a:ext uri="{FF2B5EF4-FFF2-40B4-BE49-F238E27FC236}">
                <a16:creationId xmlns:a16="http://schemas.microsoft.com/office/drawing/2014/main" id="{C00B168C-A936-462D-8019-7E344B4EFED3}"/>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743437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4138-4BE6-44C5-87F5-80C3544AA1CF}"/>
              </a:ext>
            </a:extLst>
          </p:cNvPr>
          <p:cNvSpPr>
            <a:spLocks noGrp="1"/>
          </p:cNvSpPr>
          <p:nvPr>
            <p:ph type="title"/>
          </p:nvPr>
        </p:nvSpPr>
        <p:spPr/>
        <p:txBody>
          <a:bodyPr/>
          <a:lstStyle/>
          <a:p>
            <a:r>
              <a:rPr lang="en-US" dirty="0"/>
              <a:t>Assignment</a:t>
            </a:r>
            <a:endParaRPr lang="en-IN" dirty="0"/>
          </a:p>
        </p:txBody>
      </p:sp>
      <p:sp>
        <p:nvSpPr>
          <p:cNvPr id="3" name="Content Placeholder 2">
            <a:extLst>
              <a:ext uri="{FF2B5EF4-FFF2-40B4-BE49-F238E27FC236}">
                <a16:creationId xmlns:a16="http://schemas.microsoft.com/office/drawing/2014/main" id="{274DF215-50B3-4838-994A-67774BA71E3E}"/>
              </a:ext>
            </a:extLst>
          </p:cNvPr>
          <p:cNvSpPr>
            <a:spLocks noGrp="1"/>
          </p:cNvSpPr>
          <p:nvPr>
            <p:ph idx="1"/>
          </p:nvPr>
        </p:nvSpPr>
        <p:spPr/>
        <p:txBody>
          <a:bodyPr/>
          <a:lstStyle/>
          <a:p>
            <a:r>
              <a:rPr lang="en-US" dirty="0"/>
              <a:t>Try to implement, the system in real time, by streaming using web cam of the laptop/desktop.</a:t>
            </a:r>
            <a:endParaRPr lang="en-IN" dirty="0"/>
          </a:p>
        </p:txBody>
      </p:sp>
    </p:spTree>
    <p:extLst>
      <p:ext uri="{BB962C8B-B14F-4D97-AF65-F5344CB8AC3E}">
        <p14:creationId xmlns:p14="http://schemas.microsoft.com/office/powerpoint/2010/main" val="2920888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537E-4200-4223-8825-50DB4B4972EA}"/>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A1E5068C-DB70-4E5A-920D-42AECE5DB8EB}"/>
              </a:ext>
            </a:extLst>
          </p:cNvPr>
          <p:cNvSpPr>
            <a:spLocks noGrp="1"/>
          </p:cNvSpPr>
          <p:nvPr>
            <p:ph idx="1"/>
          </p:nvPr>
        </p:nvSpPr>
        <p:spPr/>
        <p:txBody>
          <a:bodyPr/>
          <a:lstStyle/>
          <a:p>
            <a:r>
              <a:rPr lang="en-IN" dirty="0">
                <a:hlinkClick r:id="rId2">
                  <a:extLst>
                    <a:ext uri="{A12FA001-AC4F-418D-AE19-62706E023703}">
                      <ahyp:hlinkClr xmlns:ahyp="http://schemas.microsoft.com/office/drawing/2018/hyperlinkcolor" val="tx"/>
                    </a:ext>
                  </a:extLst>
                </a:hlinkClick>
              </a:rPr>
              <a:t>https://towardsdatascience.com/cnn-based-face-detector-from-dlib-c3696195e01c</a:t>
            </a:r>
            <a:endParaRPr lang="en-IN" dirty="0"/>
          </a:p>
          <a:p>
            <a:r>
              <a:rPr lang="en-IN" dirty="0">
                <a:hlinkClick r:id="rId3">
                  <a:extLst>
                    <a:ext uri="{A12FA001-AC4F-418D-AE19-62706E023703}">
                      <ahyp:hlinkClr xmlns:ahyp="http://schemas.microsoft.com/office/drawing/2018/hyperlinkcolor" val="tx"/>
                    </a:ext>
                  </a:extLst>
                </a:hlinkClick>
              </a:rPr>
              <a:t>https://www.pyimagesearch.com/2017/04/03/facial-landmarks-dlib-opencv-python/</a:t>
            </a:r>
            <a:endParaRPr lang="en-IN" dirty="0"/>
          </a:p>
          <a:p>
            <a:r>
              <a:rPr lang="en-IN" dirty="0">
                <a:hlinkClick r:id="rId4">
                  <a:extLst>
                    <a:ext uri="{A12FA001-AC4F-418D-AE19-62706E023703}">
                      <ahyp:hlinkClr xmlns:ahyp="http://schemas.microsoft.com/office/drawing/2018/hyperlinkcolor" val="tx"/>
                    </a:ext>
                  </a:extLst>
                </a:hlinkClick>
              </a:rPr>
              <a:t>https://www.pyimagesearch.com/2014/11/10/histogram-oriented-gradients-object-detection/</a:t>
            </a:r>
            <a:endParaRPr lang="en-IN" dirty="0"/>
          </a:p>
        </p:txBody>
      </p:sp>
    </p:spTree>
    <p:extLst>
      <p:ext uri="{BB962C8B-B14F-4D97-AF65-F5344CB8AC3E}">
        <p14:creationId xmlns:p14="http://schemas.microsoft.com/office/powerpoint/2010/main" val="30984403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39F9D6-05FE-43E9-BDDB-6C8A5395010C}"/>
              </a:ext>
            </a:extLst>
          </p:cNvPr>
          <p:cNvSpPr>
            <a:spLocks noGrp="1"/>
          </p:cNvSpPr>
          <p:nvPr>
            <p:ph type="ctrTitle"/>
          </p:nvPr>
        </p:nvSpPr>
        <p:spPr/>
        <p:txBody>
          <a:bodyPr/>
          <a:lstStyle/>
          <a:p>
            <a:r>
              <a:rPr lang="en-US" dirty="0"/>
              <a:t>Thank You!</a:t>
            </a:r>
            <a:endParaRPr lang="en-IN" dirty="0"/>
          </a:p>
        </p:txBody>
      </p:sp>
      <p:sp>
        <p:nvSpPr>
          <p:cNvPr id="5" name="Subtitle 4">
            <a:extLst>
              <a:ext uri="{FF2B5EF4-FFF2-40B4-BE49-F238E27FC236}">
                <a16:creationId xmlns:a16="http://schemas.microsoft.com/office/drawing/2014/main" id="{B0759DD9-6163-4C62-87EA-CD7B4AA40921}"/>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238377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A10DF-2CB9-4119-A537-AC619597C787}"/>
              </a:ext>
            </a:extLst>
          </p:cNvPr>
          <p:cNvSpPr>
            <a:spLocks noGrp="1"/>
          </p:cNvSpPr>
          <p:nvPr>
            <p:ph type="title"/>
          </p:nvPr>
        </p:nvSpPr>
        <p:spPr/>
        <p:txBody>
          <a:bodyPr/>
          <a:lstStyle/>
          <a:p>
            <a:r>
              <a:rPr lang="en-US" dirty="0"/>
              <a:t>Applications of Computer Vision</a:t>
            </a:r>
            <a:endParaRPr lang="en-IN" dirty="0"/>
          </a:p>
        </p:txBody>
      </p:sp>
      <p:pic>
        <p:nvPicPr>
          <p:cNvPr id="5" name="Content Placeholder 4">
            <a:extLst>
              <a:ext uri="{FF2B5EF4-FFF2-40B4-BE49-F238E27FC236}">
                <a16:creationId xmlns:a16="http://schemas.microsoft.com/office/drawing/2014/main" id="{2625C699-3B1B-4CA3-A1F4-667F06EF17B0}"/>
              </a:ext>
            </a:extLst>
          </p:cNvPr>
          <p:cNvPicPr>
            <a:picLocks noGrp="1" noChangeAspect="1"/>
          </p:cNvPicPr>
          <p:nvPr>
            <p:ph idx="1"/>
          </p:nvPr>
        </p:nvPicPr>
        <p:blipFill>
          <a:blip r:embed="rId2"/>
          <a:stretch>
            <a:fillRect/>
          </a:stretch>
        </p:blipFill>
        <p:spPr>
          <a:xfrm>
            <a:off x="1721682" y="2374065"/>
            <a:ext cx="8572500" cy="3476625"/>
          </a:xfrm>
        </p:spPr>
      </p:pic>
    </p:spTree>
    <p:extLst>
      <p:ext uri="{BB962C8B-B14F-4D97-AF65-F5344CB8AC3E}">
        <p14:creationId xmlns:p14="http://schemas.microsoft.com/office/powerpoint/2010/main" val="1062671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467E1-0E92-48EE-AC90-DBE746CBEE64}"/>
              </a:ext>
            </a:extLst>
          </p:cNvPr>
          <p:cNvSpPr>
            <a:spLocks noGrp="1"/>
          </p:cNvSpPr>
          <p:nvPr>
            <p:ph type="title"/>
          </p:nvPr>
        </p:nvSpPr>
        <p:spPr/>
        <p:txBody>
          <a:bodyPr/>
          <a:lstStyle/>
          <a:p>
            <a:r>
              <a:rPr lang="en-US" dirty="0"/>
              <a:t>Optical Character Recognition (OCR)</a:t>
            </a:r>
            <a:endParaRPr lang="en-IN" dirty="0"/>
          </a:p>
        </p:txBody>
      </p:sp>
      <p:pic>
        <p:nvPicPr>
          <p:cNvPr id="5" name="Content Placeholder 4">
            <a:extLst>
              <a:ext uri="{FF2B5EF4-FFF2-40B4-BE49-F238E27FC236}">
                <a16:creationId xmlns:a16="http://schemas.microsoft.com/office/drawing/2014/main" id="{4BBD4CA2-ABA8-41BB-94FE-08074A00E172}"/>
              </a:ext>
            </a:extLst>
          </p:cNvPr>
          <p:cNvPicPr>
            <a:picLocks noGrp="1" noChangeAspect="1"/>
          </p:cNvPicPr>
          <p:nvPr>
            <p:ph idx="1"/>
          </p:nvPr>
        </p:nvPicPr>
        <p:blipFill>
          <a:blip r:embed="rId2"/>
          <a:stretch>
            <a:fillRect/>
          </a:stretch>
        </p:blipFill>
        <p:spPr>
          <a:xfrm>
            <a:off x="1412216" y="2336800"/>
            <a:ext cx="8151544" cy="3598863"/>
          </a:xfrm>
        </p:spPr>
      </p:pic>
    </p:spTree>
    <p:extLst>
      <p:ext uri="{BB962C8B-B14F-4D97-AF65-F5344CB8AC3E}">
        <p14:creationId xmlns:p14="http://schemas.microsoft.com/office/powerpoint/2010/main" val="3430779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09F3E-7642-49F1-A27A-EDA0A8B023B3}"/>
              </a:ext>
            </a:extLst>
          </p:cNvPr>
          <p:cNvSpPr>
            <a:spLocks noGrp="1"/>
          </p:cNvSpPr>
          <p:nvPr>
            <p:ph type="title"/>
          </p:nvPr>
        </p:nvSpPr>
        <p:spPr/>
        <p:txBody>
          <a:bodyPr/>
          <a:lstStyle/>
          <a:p>
            <a:r>
              <a:rPr lang="en-US" dirty="0"/>
              <a:t>Target Recognition</a:t>
            </a:r>
            <a:endParaRPr lang="en-IN" dirty="0"/>
          </a:p>
        </p:txBody>
      </p:sp>
      <p:pic>
        <p:nvPicPr>
          <p:cNvPr id="5" name="Content Placeholder 4">
            <a:extLst>
              <a:ext uri="{FF2B5EF4-FFF2-40B4-BE49-F238E27FC236}">
                <a16:creationId xmlns:a16="http://schemas.microsoft.com/office/drawing/2014/main" id="{22F522CA-4C97-45E1-8EAC-12C94E1DCDA2}"/>
              </a:ext>
            </a:extLst>
          </p:cNvPr>
          <p:cNvPicPr>
            <a:picLocks noGrp="1" noChangeAspect="1"/>
          </p:cNvPicPr>
          <p:nvPr>
            <p:ph idx="1"/>
          </p:nvPr>
        </p:nvPicPr>
        <p:blipFill>
          <a:blip r:embed="rId2"/>
          <a:stretch>
            <a:fillRect/>
          </a:stretch>
        </p:blipFill>
        <p:spPr>
          <a:xfrm>
            <a:off x="681038" y="2552877"/>
            <a:ext cx="9613900" cy="3166708"/>
          </a:xfrm>
        </p:spPr>
      </p:pic>
      <p:sp>
        <p:nvSpPr>
          <p:cNvPr id="3" name="TextBox 2">
            <a:extLst>
              <a:ext uri="{FF2B5EF4-FFF2-40B4-BE49-F238E27FC236}">
                <a16:creationId xmlns:a16="http://schemas.microsoft.com/office/drawing/2014/main" id="{44288761-E12B-4AD9-9EA6-B03A10F620B4}"/>
              </a:ext>
            </a:extLst>
          </p:cNvPr>
          <p:cNvSpPr txBox="1"/>
          <p:nvPr/>
        </p:nvSpPr>
        <p:spPr>
          <a:xfrm>
            <a:off x="680322" y="5997146"/>
            <a:ext cx="9691116" cy="369332"/>
          </a:xfrm>
          <a:prstGeom prst="rect">
            <a:avLst/>
          </a:prstGeom>
          <a:noFill/>
        </p:spPr>
        <p:txBody>
          <a:bodyPr wrap="square" rtlCol="0">
            <a:spAutoFit/>
          </a:bodyPr>
          <a:lstStyle/>
          <a:p>
            <a:r>
              <a:rPr lang="en-US" dirty="0"/>
              <a:t>Left: Original Image(in night vision)                    Right: Targets recognized and segmented</a:t>
            </a:r>
            <a:endParaRPr lang="en-IN" dirty="0"/>
          </a:p>
        </p:txBody>
      </p:sp>
    </p:spTree>
    <p:extLst>
      <p:ext uri="{BB962C8B-B14F-4D97-AF65-F5344CB8AC3E}">
        <p14:creationId xmlns:p14="http://schemas.microsoft.com/office/powerpoint/2010/main" val="816545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E946-B10B-44BE-8FAD-FB319144CC30}"/>
              </a:ext>
            </a:extLst>
          </p:cNvPr>
          <p:cNvSpPr>
            <a:spLocks noGrp="1"/>
          </p:cNvSpPr>
          <p:nvPr>
            <p:ph type="title"/>
          </p:nvPr>
        </p:nvSpPr>
        <p:spPr/>
        <p:txBody>
          <a:bodyPr/>
          <a:lstStyle/>
          <a:p>
            <a:r>
              <a:rPr lang="en-US" dirty="0"/>
              <a:t>Interpretation of Satellite Images</a:t>
            </a:r>
            <a:endParaRPr lang="en-IN" dirty="0"/>
          </a:p>
        </p:txBody>
      </p:sp>
      <p:pic>
        <p:nvPicPr>
          <p:cNvPr id="5" name="Content Placeholder 4">
            <a:extLst>
              <a:ext uri="{FF2B5EF4-FFF2-40B4-BE49-F238E27FC236}">
                <a16:creationId xmlns:a16="http://schemas.microsoft.com/office/drawing/2014/main" id="{D83F66AD-F5FF-4E22-9329-5B8E38BEDA7A}"/>
              </a:ext>
            </a:extLst>
          </p:cNvPr>
          <p:cNvPicPr>
            <a:picLocks noGrp="1" noChangeAspect="1"/>
          </p:cNvPicPr>
          <p:nvPr>
            <p:ph idx="1"/>
          </p:nvPr>
        </p:nvPicPr>
        <p:blipFill>
          <a:blip r:embed="rId2"/>
          <a:stretch>
            <a:fillRect/>
          </a:stretch>
        </p:blipFill>
        <p:spPr>
          <a:xfrm>
            <a:off x="3044269" y="2336800"/>
            <a:ext cx="4887438" cy="3598863"/>
          </a:xfrm>
        </p:spPr>
      </p:pic>
      <p:sp>
        <p:nvSpPr>
          <p:cNvPr id="3" name="TextBox 2">
            <a:extLst>
              <a:ext uri="{FF2B5EF4-FFF2-40B4-BE49-F238E27FC236}">
                <a16:creationId xmlns:a16="http://schemas.microsoft.com/office/drawing/2014/main" id="{FD991DC3-DAD2-4DD6-A3AE-B5699AC3B537}"/>
              </a:ext>
            </a:extLst>
          </p:cNvPr>
          <p:cNvSpPr txBox="1"/>
          <p:nvPr/>
        </p:nvSpPr>
        <p:spPr>
          <a:xfrm>
            <a:off x="2965622" y="6293708"/>
            <a:ext cx="5321643" cy="369332"/>
          </a:xfrm>
          <a:prstGeom prst="rect">
            <a:avLst/>
          </a:prstGeom>
          <a:noFill/>
        </p:spPr>
        <p:txBody>
          <a:bodyPr wrap="square" rtlCol="0">
            <a:spAutoFit/>
          </a:bodyPr>
          <a:lstStyle/>
          <a:p>
            <a:r>
              <a:rPr lang="en-US" dirty="0"/>
              <a:t>Segmenting out roads, fields, water bodies, etc.</a:t>
            </a:r>
            <a:endParaRPr lang="en-IN" dirty="0"/>
          </a:p>
        </p:txBody>
      </p:sp>
    </p:spTree>
    <p:extLst>
      <p:ext uri="{BB962C8B-B14F-4D97-AF65-F5344CB8AC3E}">
        <p14:creationId xmlns:p14="http://schemas.microsoft.com/office/powerpoint/2010/main" val="2732687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67462-F480-48E6-B255-9F4BDD76E656}"/>
              </a:ext>
            </a:extLst>
          </p:cNvPr>
          <p:cNvSpPr>
            <a:spLocks noGrp="1"/>
          </p:cNvSpPr>
          <p:nvPr>
            <p:ph type="title"/>
          </p:nvPr>
        </p:nvSpPr>
        <p:spPr/>
        <p:txBody>
          <a:bodyPr/>
          <a:lstStyle/>
          <a:p>
            <a:r>
              <a:rPr lang="en-US" dirty="0"/>
              <a:t>Traffic Monitoring</a:t>
            </a:r>
            <a:endParaRPr lang="en-IN" dirty="0"/>
          </a:p>
        </p:txBody>
      </p:sp>
      <p:pic>
        <p:nvPicPr>
          <p:cNvPr id="5" name="Content Placeholder 4">
            <a:extLst>
              <a:ext uri="{FF2B5EF4-FFF2-40B4-BE49-F238E27FC236}">
                <a16:creationId xmlns:a16="http://schemas.microsoft.com/office/drawing/2014/main" id="{6CDE8CCB-AA52-4151-8BD8-23B54E3D7C9A}"/>
              </a:ext>
            </a:extLst>
          </p:cNvPr>
          <p:cNvPicPr>
            <a:picLocks noGrp="1" noChangeAspect="1"/>
          </p:cNvPicPr>
          <p:nvPr>
            <p:ph idx="1"/>
          </p:nvPr>
        </p:nvPicPr>
        <p:blipFill>
          <a:blip r:embed="rId2"/>
          <a:stretch>
            <a:fillRect/>
          </a:stretch>
        </p:blipFill>
        <p:spPr>
          <a:xfrm>
            <a:off x="725488" y="2369344"/>
            <a:ext cx="9525000" cy="3533775"/>
          </a:xfrm>
        </p:spPr>
      </p:pic>
    </p:spTree>
    <p:extLst>
      <p:ext uri="{BB962C8B-B14F-4D97-AF65-F5344CB8AC3E}">
        <p14:creationId xmlns:p14="http://schemas.microsoft.com/office/powerpoint/2010/main" val="909163226"/>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1184</TotalTime>
  <Words>1167</Words>
  <Application>Microsoft Office PowerPoint</Application>
  <PresentationFormat>Widescreen</PresentationFormat>
  <Paragraphs>117</Paragraphs>
  <Slides>44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Trebuchet MS</vt:lpstr>
      <vt:lpstr>Berlin</vt:lpstr>
      <vt:lpstr>Introduction to Computer Vision</vt:lpstr>
      <vt:lpstr>Learning Objectives</vt:lpstr>
      <vt:lpstr>Task to be done </vt:lpstr>
      <vt:lpstr>What is Computer Vision?</vt:lpstr>
      <vt:lpstr>Applications of Computer Vision</vt:lpstr>
      <vt:lpstr>Optical Character Recognition (OCR)</vt:lpstr>
      <vt:lpstr>Target Recognition</vt:lpstr>
      <vt:lpstr>Interpretation of Satellite Images</vt:lpstr>
      <vt:lpstr>Traffic Monitoring</vt:lpstr>
      <vt:lpstr>Face Detection</vt:lpstr>
      <vt:lpstr>3D Shape Reconstruction</vt:lpstr>
      <vt:lpstr>Object Recognition</vt:lpstr>
      <vt:lpstr>Sports</vt:lpstr>
      <vt:lpstr>Interactive Games</vt:lpstr>
      <vt:lpstr>Industrial Robots</vt:lpstr>
      <vt:lpstr>Medical Imaging</vt:lpstr>
      <vt:lpstr>How Computer Vision works?</vt:lpstr>
      <vt:lpstr>Computer Vision System methods</vt:lpstr>
      <vt:lpstr>Image Acquisition</vt:lpstr>
      <vt:lpstr>Pre-Processing</vt:lpstr>
      <vt:lpstr>Feature Extraction</vt:lpstr>
      <vt:lpstr>Detection and Segmentation</vt:lpstr>
      <vt:lpstr>Analysis</vt:lpstr>
      <vt:lpstr>Decision</vt:lpstr>
      <vt:lpstr>Continued</vt:lpstr>
      <vt:lpstr>What is OpenCV?</vt:lpstr>
      <vt:lpstr>Why OpenCV?</vt:lpstr>
      <vt:lpstr>Continued</vt:lpstr>
      <vt:lpstr>Face Detection vs Face Recognition</vt:lpstr>
      <vt:lpstr>Face Detection using Dlib</vt:lpstr>
      <vt:lpstr>Histogram of Oriented Gradients(H.O.G) </vt:lpstr>
      <vt:lpstr>H.O.G Continued</vt:lpstr>
      <vt:lpstr>H.O.G. Continued</vt:lpstr>
      <vt:lpstr>How H.O.G Works?</vt:lpstr>
      <vt:lpstr>How H.O.G Works?(Continued)</vt:lpstr>
      <vt:lpstr>How H.O.G Works?(Continued)</vt:lpstr>
      <vt:lpstr>How H.O.G. Works?(Continued)</vt:lpstr>
      <vt:lpstr>Confused?</vt:lpstr>
      <vt:lpstr>Drawing the Bounding Box </vt:lpstr>
      <vt:lpstr>Results</vt:lpstr>
      <vt:lpstr>Time to Code!</vt:lpstr>
      <vt:lpstr>Assignment</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Vision</dc:title>
  <dc:creator>Souvik Ghosh</dc:creator>
  <cp:lastModifiedBy>Souvik Ghosh</cp:lastModifiedBy>
  <cp:revision>45</cp:revision>
  <dcterms:created xsi:type="dcterms:W3CDTF">2020-08-06T15:26:20Z</dcterms:created>
  <dcterms:modified xsi:type="dcterms:W3CDTF">2020-08-16T10:09:26Z</dcterms:modified>
</cp:coreProperties>
</file>